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</p:sldMasterIdLst>
  <p:notesMasterIdLst>
    <p:notesMasterId r:id="rId38"/>
  </p:notesMasterIdLst>
  <p:handoutMasterIdLst>
    <p:handoutMasterId r:id="rId39"/>
  </p:handoutMasterIdLst>
  <p:sldIdLst>
    <p:sldId id="296" r:id="rId13"/>
    <p:sldId id="256" r:id="rId14"/>
    <p:sldId id="302" r:id="rId15"/>
    <p:sldId id="257" r:id="rId16"/>
    <p:sldId id="260" r:id="rId17"/>
    <p:sldId id="299" r:id="rId18"/>
    <p:sldId id="290" r:id="rId19"/>
    <p:sldId id="297" r:id="rId20"/>
    <p:sldId id="274" r:id="rId21"/>
    <p:sldId id="298" r:id="rId22"/>
    <p:sldId id="281" r:id="rId23"/>
    <p:sldId id="265" r:id="rId24"/>
    <p:sldId id="267" r:id="rId25"/>
    <p:sldId id="300" r:id="rId26"/>
    <p:sldId id="301" r:id="rId27"/>
    <p:sldId id="283" r:id="rId28"/>
    <p:sldId id="286" r:id="rId29"/>
    <p:sldId id="268" r:id="rId30"/>
    <p:sldId id="293" r:id="rId31"/>
    <p:sldId id="269" r:id="rId32"/>
    <p:sldId id="270" r:id="rId33"/>
    <p:sldId id="287" r:id="rId34"/>
    <p:sldId id="280" r:id="rId35"/>
    <p:sldId id="304" r:id="rId36"/>
    <p:sldId id="305" r:id="rId37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602" autoAdjust="0"/>
  </p:normalViewPr>
  <p:slideViewPr>
    <p:cSldViewPr>
      <p:cViewPr varScale="1">
        <p:scale>
          <a:sx n="115" d="100"/>
          <a:sy n="115" d="100"/>
        </p:scale>
        <p:origin x="14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8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704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EED1B63-EF90-4018-AC8C-A5F2B3772720}" type="datetimeFigureOut">
              <a:rPr lang="pt-BR"/>
              <a:pPr>
                <a:defRPr/>
              </a:pPr>
              <a:t>27/08/2014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A23F9F4-1D0A-424B-86E4-9B5EAFC84F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6292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48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</p:spTree>
    <p:extLst>
      <p:ext uri="{BB962C8B-B14F-4D97-AF65-F5344CB8AC3E}">
        <p14:creationId xmlns:p14="http://schemas.microsoft.com/office/powerpoint/2010/main" val="3647023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3884613" y="8863013"/>
            <a:ext cx="2971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6DD9784-E9AD-4F67-A3F2-0D4EEF18A8A4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875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3884613" y="8863013"/>
            <a:ext cx="2971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77A6BFA-5D16-4952-AE7C-ADF43510A905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034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3884613" y="8863013"/>
            <a:ext cx="2971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9A1EC59-DB02-4435-A82F-3C8D0F9B144D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1726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3884613" y="8863013"/>
            <a:ext cx="2971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26C523C-21D4-46ED-939E-975D747EE3B8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822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3884613" y="8863013"/>
            <a:ext cx="2971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713B147-F2F0-4340-BCFB-35792E69A52B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7435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3884613" y="8863013"/>
            <a:ext cx="2971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713B147-F2F0-4340-BCFB-35792E69A52B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57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3884613" y="8863013"/>
            <a:ext cx="2971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713B147-F2F0-4340-BCFB-35792E69A52B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6879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3884613" y="8863013"/>
            <a:ext cx="2971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713B147-F2F0-4340-BCFB-35792E69A52B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138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3884613" y="8863013"/>
            <a:ext cx="2971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713B147-F2F0-4340-BCFB-35792E69A52B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3471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dirty="0" smtClean="0"/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3884613" y="8863013"/>
            <a:ext cx="2971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D589DE1-39C2-4CF1-90AE-137C0A3CD23E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18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5561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  <p:sp>
        <p:nvSpPr>
          <p:cNvPr id="50180" name="Text Box 3"/>
          <p:cNvSpPr txBox="1">
            <a:spLocks noChangeArrowheads="1"/>
          </p:cNvSpPr>
          <p:nvPr/>
        </p:nvSpPr>
        <p:spPr bwMode="auto">
          <a:xfrm>
            <a:off x="3884613" y="8863013"/>
            <a:ext cx="2971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DF2AB7F-60AC-43BF-9A48-27E1001E23C0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393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dirty="0" smtClean="0"/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3884613" y="8863013"/>
            <a:ext cx="2971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98D33BF-D9F5-43E2-95C1-7DB9DF02A82E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3640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  <p:sp>
        <p:nvSpPr>
          <p:cNvPr id="51204" name="Text Box 3"/>
          <p:cNvSpPr txBox="1">
            <a:spLocks noChangeArrowheads="1"/>
          </p:cNvSpPr>
          <p:nvPr/>
        </p:nvSpPr>
        <p:spPr bwMode="auto">
          <a:xfrm>
            <a:off x="3884613" y="8863013"/>
            <a:ext cx="2971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3624115-509B-4FCC-A463-389B790972A6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41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3884613" y="8863013"/>
            <a:ext cx="2971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2DB8981-B741-44E7-BB24-6D62484EE6E5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0644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3884613" y="8863013"/>
            <a:ext cx="2971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9A1EC59-DB02-4435-A82F-3C8D0F9B144D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8595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3884613" y="8863013"/>
            <a:ext cx="2971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464DAF4-430A-4690-B25D-8F2E1FE0532A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23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750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3884613" y="8863013"/>
            <a:ext cx="2971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6DD9784-E9AD-4F67-A3F2-0D4EEF18A8A4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251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dirty="0" smtClean="0"/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3884613" y="8863013"/>
            <a:ext cx="2971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CE22361-8381-4CC3-8DE7-915D1921F6A9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461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3884613" y="8863013"/>
            <a:ext cx="2971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07E6998-5DAB-4DB4-A0DA-C220D52D8023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66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3884613" y="8863013"/>
            <a:ext cx="2971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C0134DF-7257-4781-87E9-78047429FCD8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095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3884613" y="8863013"/>
            <a:ext cx="2971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C0134DF-7257-4781-87E9-78047429FCD8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792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3884613" y="8863013"/>
            <a:ext cx="2971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C0134DF-7257-4781-87E9-78047429FCD8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019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3884613" y="8863013"/>
            <a:ext cx="2971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4A36FA6-AEF7-4C41-AFF8-DEB9FBBE0084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463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u"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46762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676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46762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676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u"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46762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676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u"/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46762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676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u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46762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676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u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46762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676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u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46762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676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u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u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46762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676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u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46762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676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u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46762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676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oundRect">
            <a:avLst>
              <a:gd name="adj" fmla="val 116"/>
            </a:avLst>
          </a:prstGeom>
          <a:solidFill>
            <a:srgbClr val="BFBFB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457200" y="114300"/>
            <a:ext cx="8229600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400">
                <a:solidFill>
                  <a:srgbClr val="000000"/>
                </a:solidFill>
                <a:latin typeface="Calibri" pitchFamily="32" charset="0"/>
              </a:rPr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wipe dir="u"/>
  </p:transition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AutoShape 1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oundRect">
            <a:avLst>
              <a:gd name="adj" fmla="val 116"/>
            </a:avLst>
          </a:prstGeom>
          <a:solidFill>
            <a:srgbClr val="BFBFB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14300"/>
            <a:ext cx="8229600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400">
                <a:solidFill>
                  <a:srgbClr val="000000"/>
                </a:solidFill>
                <a:latin typeface="Calibri" pitchFamily="32" charset="0"/>
              </a:rPr>
              <a:t>Click to edit Master title style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>
    <p:wipe dir="u"/>
  </p:transition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AutoShape 1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oundRect">
            <a:avLst>
              <a:gd name="adj" fmla="val 116"/>
            </a:avLst>
          </a:prstGeom>
          <a:solidFill>
            <a:srgbClr val="BFBFB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14300"/>
            <a:ext cx="8229600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400">
                <a:solidFill>
                  <a:srgbClr val="000000"/>
                </a:solidFill>
                <a:latin typeface="Calibri" pitchFamily="32" charset="0"/>
              </a:rPr>
              <a:t>Click to edit Master title style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>
    <p:wipe dir="u"/>
  </p:transition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AutoShape 1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oundRect">
            <a:avLst>
              <a:gd name="adj" fmla="val 116"/>
            </a:avLst>
          </a:prstGeom>
          <a:solidFill>
            <a:srgbClr val="BFBFB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114300"/>
            <a:ext cx="8229600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400">
                <a:solidFill>
                  <a:srgbClr val="000000"/>
                </a:solidFill>
                <a:latin typeface="Calibri" pitchFamily="32" charset="0"/>
              </a:rPr>
              <a:t>Click to edit Master title style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wipe dir="u"/>
  </p:transition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4502150" y="2286000"/>
            <a:ext cx="4641850" cy="2327275"/>
          </a:xfrm>
          <a:prstGeom prst="roundRect">
            <a:avLst>
              <a:gd name="adj" fmla="val 65"/>
            </a:avLst>
          </a:prstGeom>
          <a:solidFill>
            <a:srgbClr val="DCDDDE">
              <a:alpha val="8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537075" y="2565400"/>
            <a:ext cx="44545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300">
                <a:solidFill>
                  <a:srgbClr val="000000"/>
                </a:solidFill>
                <a:latin typeface="Calibri" pitchFamily="32" charset="0"/>
              </a:rPr>
              <a:t>Estratégia, Risco e Jogo de </a:t>
            </a:r>
            <a:r>
              <a:rPr lang="en-GB" sz="2400">
                <a:solidFill>
                  <a:srgbClr val="000000"/>
                </a:solidFill>
                <a:latin typeface="Calibri" pitchFamily="32" charset="0"/>
              </a:rPr>
              <a:t>Poder.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541838" y="3241675"/>
            <a:ext cx="4602162" cy="127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>
                <a:solidFill>
                  <a:srgbClr val="262626"/>
                </a:solidFill>
                <a:latin typeface="Calibri" pitchFamily="32" charset="0"/>
              </a:rPr>
              <a:t>Albano Fonseca Henriques Felippe</a:t>
            </a:r>
          </a:p>
          <a:p>
            <a:pPr eaLnBrk="1" hangingPunct="1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2000">
              <a:solidFill>
                <a:srgbClr val="262626"/>
              </a:solidFill>
              <a:latin typeface="Calibri" pitchFamily="32" charset="0"/>
            </a:endParaRPr>
          </a:p>
          <a:p>
            <a:pPr eaLnBrk="1" hangingPunct="1">
              <a:spcBef>
                <a:spcPts val="3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500">
                <a:solidFill>
                  <a:srgbClr val="262626"/>
                </a:solidFill>
                <a:latin typeface="Calibri" pitchFamily="32" charset="0"/>
              </a:rPr>
              <a:t>Palestra / Colóquio – ITA Turma 13</a:t>
            </a:r>
            <a:br>
              <a:rPr lang="en-GB" sz="1500">
                <a:solidFill>
                  <a:srgbClr val="262626"/>
                </a:solidFill>
                <a:latin typeface="Calibri" pitchFamily="32" charset="0"/>
              </a:rPr>
            </a:br>
            <a:r>
              <a:rPr lang="en-GB" sz="1500">
                <a:solidFill>
                  <a:srgbClr val="262626"/>
                </a:solidFill>
                <a:latin typeface="Calibri" pitchFamily="32" charset="0"/>
              </a:rPr>
              <a:t>São José dos Campos, 16 de junho de 2009</a:t>
            </a:r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2286000"/>
            <a:ext cx="4510088" cy="2320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>
    <p:wipe dir="u"/>
  </p:transition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oundRect">
            <a:avLst>
              <a:gd name="adj" fmla="val 116"/>
            </a:avLst>
          </a:prstGeom>
          <a:solidFill>
            <a:srgbClr val="DCDDD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>
    <p:wipe dir="u"/>
  </p:transition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oundRect">
            <a:avLst>
              <a:gd name="adj" fmla="val 116"/>
            </a:avLst>
          </a:prstGeom>
          <a:solidFill>
            <a:srgbClr val="BFBFB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114300"/>
            <a:ext cx="8229600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400">
                <a:solidFill>
                  <a:srgbClr val="000000"/>
                </a:solidFill>
                <a:latin typeface="Calibri" pitchFamily="32" charset="0"/>
              </a:rPr>
              <a:t>Click to edit Master title style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>
    <p:wipe dir="u"/>
  </p:transition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oundRect">
            <a:avLst>
              <a:gd name="adj" fmla="val 116"/>
            </a:avLst>
          </a:prstGeom>
          <a:solidFill>
            <a:srgbClr val="BFBFB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14300"/>
            <a:ext cx="8229600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400">
                <a:solidFill>
                  <a:srgbClr val="000000"/>
                </a:solidFill>
                <a:latin typeface="Calibri" pitchFamily="32" charset="0"/>
              </a:rPr>
              <a:t>Click to edit Master title style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>
    <p:wipe dir="u"/>
  </p:transition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oundRect">
            <a:avLst>
              <a:gd name="adj" fmla="val 116"/>
            </a:avLst>
          </a:prstGeom>
          <a:solidFill>
            <a:srgbClr val="DCDDD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>
    <p:wipe dir="u"/>
  </p:transition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oundRect">
            <a:avLst>
              <a:gd name="adj" fmla="val 116"/>
            </a:avLst>
          </a:prstGeom>
          <a:solidFill>
            <a:srgbClr val="BFBFB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14300"/>
            <a:ext cx="8229600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400">
                <a:solidFill>
                  <a:srgbClr val="000000"/>
                </a:solidFill>
                <a:latin typeface="Calibri" pitchFamily="32" charset="0"/>
              </a:rPr>
              <a:t>Click to edit Master title style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>
    <p:wipe dir="u"/>
  </p:transition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AutoShape 1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oundRect">
            <a:avLst>
              <a:gd name="adj" fmla="val 116"/>
            </a:avLst>
          </a:prstGeom>
          <a:solidFill>
            <a:srgbClr val="BFBFB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14300"/>
            <a:ext cx="8229600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400">
                <a:solidFill>
                  <a:srgbClr val="000000"/>
                </a:solidFill>
                <a:latin typeface="Calibri" pitchFamily="32" charset="0"/>
              </a:rPr>
              <a:t>Click to edit Master title style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>
    <p:wipe dir="u"/>
  </p:transition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oundRect">
            <a:avLst>
              <a:gd name="adj" fmla="val 116"/>
            </a:avLst>
          </a:prstGeom>
          <a:solidFill>
            <a:srgbClr val="BFBFB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14300"/>
            <a:ext cx="8229600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400">
                <a:solidFill>
                  <a:srgbClr val="000000"/>
                </a:solidFill>
                <a:latin typeface="Calibri" pitchFamily="32" charset="0"/>
              </a:rPr>
              <a:t>Click to edit Master title style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>
    <p:wipe dir="u"/>
  </p:transition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357188" y="285750"/>
            <a:ext cx="8229600" cy="717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262626"/>
                </a:solidFill>
              </a:rPr>
              <a:t>Albano Fonseca H. </a:t>
            </a:r>
            <a:r>
              <a:rPr lang="en-GB" sz="1200" dirty="0" err="1">
                <a:solidFill>
                  <a:srgbClr val="262626"/>
                </a:solidFill>
              </a:rPr>
              <a:t>Felippe</a:t>
            </a:r>
            <a:r>
              <a:rPr lang="en-GB" sz="1200" dirty="0">
                <a:solidFill>
                  <a:srgbClr val="262626"/>
                </a:solidFill>
              </a:rPr>
              <a:t> </a:t>
            </a:r>
            <a:r>
              <a:rPr lang="en-GB" sz="1200" dirty="0" err="1">
                <a:solidFill>
                  <a:srgbClr val="262626"/>
                </a:solidFill>
              </a:rPr>
              <a:t>Consultor</a:t>
            </a:r>
            <a:endParaRPr lang="en-GB" sz="1200" dirty="0">
              <a:solidFill>
                <a:srgbClr val="262626"/>
              </a:solidFill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A2DF3A1-94BD-4526-83F1-957C4F06EF0B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Colóquios – Turma 13 – ITA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16 de junho de 2009</a:t>
            </a:r>
          </a:p>
        </p:txBody>
      </p:sp>
      <p:sp>
        <p:nvSpPr>
          <p:cNvPr id="15368" name="Retângulo 7"/>
          <p:cNvSpPr>
            <a:spLocks noChangeArrowheads="1"/>
          </p:cNvSpPr>
          <p:nvPr/>
        </p:nvSpPr>
        <p:spPr bwMode="auto">
          <a:xfrm>
            <a:off x="392906" y="2810905"/>
            <a:ext cx="8358187" cy="1697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ESTRATÉGIA, RISCO, PODER</a:t>
            </a: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Palestra/Colóquio ITA</a:t>
            </a: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Roteiro</a:t>
            </a: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Albano F. H. </a:t>
            </a:r>
            <a:r>
              <a:rPr lang="pt-B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Felippe</a:t>
            </a: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723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4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Estratégia</a:t>
            </a:r>
            <a:r>
              <a:rPr lang="en-GB" sz="4400" dirty="0">
                <a:solidFill>
                  <a:srgbClr val="000000"/>
                </a:solidFill>
                <a:latin typeface="Arial" charset="0"/>
                <a:cs typeface="Arial" charset="0"/>
              </a:rPr>
              <a:t> – </a:t>
            </a:r>
            <a:r>
              <a:rPr lang="en-GB" sz="4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Conclusão</a:t>
            </a:r>
            <a:endParaRPr lang="en-GB" sz="4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0" y="1357298"/>
            <a:ext cx="9144000" cy="54036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457200" indent="-457200" eaLnBrk="1" hangingPunct="1">
              <a:lnSpc>
                <a:spcPts val="36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Portanto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:</a:t>
            </a:r>
          </a:p>
          <a:p>
            <a:pPr marL="457200" indent="-457200" algn="ctr" eaLnBrk="1" hangingPunct="1">
              <a:lnSpc>
                <a:spcPts val="36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Estratégia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consiste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em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:</a:t>
            </a:r>
          </a:p>
          <a:p>
            <a:pPr marL="457200" indent="-457200" algn="ctr" eaLnBrk="1" hangingPunct="1">
              <a:lnSpc>
                <a:spcPts val="36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57200" indent="-457200" algn="ctr" eaLnBrk="1" hangingPunct="1">
              <a:lnSpc>
                <a:spcPts val="36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Informações</a:t>
            </a:r>
            <a:endParaRPr lang="en-GB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57200" indent="-457200" algn="ctr" eaLnBrk="1" hangingPunct="1">
              <a:lnSpc>
                <a:spcPts val="36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Decisões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com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consequências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futuras</a:t>
            </a:r>
            <a:endParaRPr lang="en-GB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57200" indent="-457200" algn="ctr" eaLnBrk="1" hangingPunct="1">
              <a:lnSpc>
                <a:spcPts val="36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Análise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das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consequências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futuras</a:t>
            </a:r>
            <a:endParaRPr lang="en-GB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57200" indent="-457200" algn="ctr" eaLnBrk="1" hangingPunct="1">
              <a:lnSpc>
                <a:spcPts val="36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Cenários</a:t>
            </a:r>
            <a:endParaRPr lang="en-GB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57200" indent="-457200" algn="ctr" eaLnBrk="1" hangingPunct="1">
              <a:lnSpc>
                <a:spcPts val="36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000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457200" indent="-457200" algn="ctr" eaLnBrk="1" hangingPunct="1">
              <a:lnSpc>
                <a:spcPts val="36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0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457200" indent="-457200" algn="ctr" eaLnBrk="1" hangingPunct="1">
              <a:lnSpc>
                <a:spcPts val="36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4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</a:rPr>
              <a:t>Albano Fonseca H. Felippe Consultor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6643702" y="6357958"/>
            <a:ext cx="21336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7F449DF-1A6F-4B2D-A7C8-B4DCD593840B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GB" sz="12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Colóquios – Turma 13 – ITA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16 de junho de 2009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428625" y="285750"/>
            <a:ext cx="8229600" cy="717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4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Bibliografia</a:t>
            </a:r>
            <a:r>
              <a:rPr lang="en-GB" sz="4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- </a:t>
            </a:r>
            <a:r>
              <a:rPr lang="en-GB" sz="4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Estratégia</a:t>
            </a:r>
            <a:endParaRPr lang="en-GB" sz="4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285720" y="1357298"/>
            <a:ext cx="8229600" cy="3824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400" b="1" dirty="0">
              <a:solidFill>
                <a:srgbClr val="000000"/>
              </a:solidFill>
              <a:latin typeface="TimesNewRomanPS-BoldMT" charset="0"/>
              <a:cs typeface="Arial" charset="0"/>
            </a:endParaRPr>
          </a:p>
          <a:p>
            <a:pPr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dirty="0" smtClean="0">
              <a:solidFill>
                <a:srgbClr val="000000"/>
              </a:solidFill>
              <a:latin typeface="TimesNewRomanPSMT" charset="0"/>
            </a:endParaRPr>
          </a:p>
          <a:p>
            <a:pPr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dirty="0">
              <a:solidFill>
                <a:srgbClr val="000000"/>
              </a:solidFill>
              <a:latin typeface="TimesNewRomanPSMT" charset="0"/>
            </a:endParaRPr>
          </a:p>
          <a:p>
            <a:pPr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dirty="0">
                <a:solidFill>
                  <a:srgbClr val="000000"/>
                </a:solidFill>
                <a:latin typeface="TimesNewRomanPSMT" charset="0"/>
              </a:rPr>
              <a:t>A  Arte </a:t>
            </a:r>
            <a:r>
              <a:rPr lang="en-GB" dirty="0" err="1">
                <a:solidFill>
                  <a:srgbClr val="000000"/>
                </a:solidFill>
                <a:latin typeface="TimesNewRomanPSMT" charset="0"/>
              </a:rPr>
              <a:t>da</a:t>
            </a:r>
            <a:r>
              <a:rPr lang="en-GB" dirty="0">
                <a:solidFill>
                  <a:srgbClr val="000000"/>
                </a:solidFill>
                <a:latin typeface="TimesNewRomanPSMT" charset="0"/>
              </a:rPr>
              <a:t> Guerra,  Sun Tzu,  </a:t>
            </a:r>
            <a:r>
              <a:rPr lang="en-GB" dirty="0" smtClean="0">
                <a:solidFill>
                  <a:srgbClr val="000000"/>
                </a:solidFill>
                <a:latin typeface="TimesNewRomanPSMT" charset="0"/>
              </a:rPr>
              <a:t>500 </a:t>
            </a:r>
            <a:r>
              <a:rPr lang="en-GB" dirty="0">
                <a:solidFill>
                  <a:srgbClr val="000000"/>
                </a:solidFill>
                <a:latin typeface="TimesNewRomanPSMT" charset="0"/>
              </a:rPr>
              <a:t>A.C. ( </a:t>
            </a:r>
            <a:r>
              <a:rPr lang="en-GB" dirty="0" err="1">
                <a:solidFill>
                  <a:srgbClr val="000000"/>
                </a:solidFill>
                <a:latin typeface="TimesNewRomanPSMT" charset="0"/>
              </a:rPr>
              <a:t>recomendado</a:t>
            </a:r>
            <a:r>
              <a:rPr lang="en-GB" dirty="0">
                <a:solidFill>
                  <a:srgbClr val="000000"/>
                </a:solidFill>
                <a:latin typeface="TimesNewRomanPSMT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NewRomanPSMT" charset="0"/>
              </a:rPr>
              <a:t>reler</a:t>
            </a:r>
            <a:r>
              <a:rPr lang="en-GB" dirty="0">
                <a:solidFill>
                  <a:srgbClr val="000000"/>
                </a:solidFill>
                <a:latin typeface="TimesNewRomanPSMT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NewRomanPSMT" charset="0"/>
              </a:rPr>
              <a:t>várias</a:t>
            </a:r>
            <a:r>
              <a:rPr lang="en-GB" dirty="0">
                <a:solidFill>
                  <a:srgbClr val="000000"/>
                </a:solidFill>
                <a:latin typeface="TimesNewRomanPSMT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NewRomanPSMT" charset="0"/>
              </a:rPr>
              <a:t>vezes</a:t>
            </a:r>
            <a:r>
              <a:rPr lang="en-GB" dirty="0">
                <a:solidFill>
                  <a:srgbClr val="000000"/>
                </a:solidFill>
                <a:latin typeface="TimesNewRomanPSMT" charset="0"/>
              </a:rPr>
              <a:t> )</a:t>
            </a:r>
          </a:p>
          <a:p>
            <a:pPr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dirty="0" smtClean="0">
              <a:solidFill>
                <a:srgbClr val="000000"/>
              </a:solidFill>
              <a:latin typeface="TimesNewRomanPSMT" charset="0"/>
            </a:endParaRPr>
          </a:p>
          <a:p>
            <a:pPr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dirty="0">
              <a:solidFill>
                <a:srgbClr val="000000"/>
              </a:solidFill>
              <a:latin typeface="TimesNewRomanPSMT" charset="0"/>
            </a:endParaRPr>
          </a:p>
          <a:p>
            <a:pPr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dirty="0">
                <a:solidFill>
                  <a:srgbClr val="000000"/>
                </a:solidFill>
                <a:latin typeface="TimesNewRomanPSMT" charset="0"/>
              </a:rPr>
              <a:t>O Principe, </a:t>
            </a:r>
            <a:r>
              <a:rPr lang="en-GB" dirty="0" err="1" smtClean="0">
                <a:solidFill>
                  <a:srgbClr val="000000"/>
                </a:solidFill>
                <a:latin typeface="TimesNewRomanPSMT" charset="0"/>
              </a:rPr>
              <a:t>Nicolau</a:t>
            </a:r>
            <a:r>
              <a:rPr lang="en-GB" dirty="0" smtClean="0">
                <a:solidFill>
                  <a:srgbClr val="000000"/>
                </a:solidFill>
                <a:latin typeface="TimesNewRomanPSMT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TimesNewRomanPSMT" charset="0"/>
              </a:rPr>
              <a:t>Maquiavel</a:t>
            </a:r>
            <a:r>
              <a:rPr lang="en-GB" dirty="0" smtClean="0">
                <a:solidFill>
                  <a:srgbClr val="000000"/>
                </a:solidFill>
                <a:latin typeface="TimesNewRomanPSMT" charset="0"/>
              </a:rPr>
              <a:t>, sec. 16</a:t>
            </a:r>
          </a:p>
          <a:p>
            <a:pPr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dirty="0" smtClean="0">
              <a:solidFill>
                <a:srgbClr val="000000"/>
              </a:solidFill>
              <a:latin typeface="TimesNewRomanPSMT" charset="0"/>
            </a:endParaRPr>
          </a:p>
          <a:p>
            <a:pPr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dirty="0">
              <a:solidFill>
                <a:srgbClr val="000000"/>
              </a:solidFill>
              <a:latin typeface="TimesNewRomanPSMT" charset="0"/>
            </a:endParaRPr>
          </a:p>
          <a:p>
            <a:pPr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dirty="0" smtClean="0">
                <a:solidFill>
                  <a:srgbClr val="000000"/>
                </a:solidFill>
                <a:latin typeface="TimesNewRomanPSMT" charset="0"/>
              </a:rPr>
              <a:t>Strategic </a:t>
            </a:r>
            <a:r>
              <a:rPr lang="en-GB" dirty="0">
                <a:solidFill>
                  <a:srgbClr val="000000"/>
                </a:solidFill>
                <a:latin typeface="TimesNewRomanPSMT" charset="0"/>
              </a:rPr>
              <a:t>Safari, </a:t>
            </a:r>
            <a:r>
              <a:rPr lang="en-GB" dirty="0" err="1">
                <a:solidFill>
                  <a:srgbClr val="000000"/>
                </a:solidFill>
                <a:latin typeface="TimesNewRomanPSMT" charset="0"/>
              </a:rPr>
              <a:t>Mintzberg</a:t>
            </a:r>
            <a:r>
              <a:rPr lang="en-GB" dirty="0">
                <a:solidFill>
                  <a:srgbClr val="000000"/>
                </a:solidFill>
                <a:latin typeface="TimesNewRomanPSMT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imesNewRomanPSMT" charset="0"/>
              </a:rPr>
              <a:t>Ahlstrand</a:t>
            </a:r>
            <a:r>
              <a:rPr lang="en-GB" dirty="0">
                <a:solidFill>
                  <a:srgbClr val="000000"/>
                </a:solidFill>
                <a:latin typeface="TimesNewRomanPSMT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imesNewRomanPSMT" charset="0"/>
              </a:rPr>
              <a:t>Lampel</a:t>
            </a:r>
            <a:r>
              <a:rPr lang="en-GB" dirty="0">
                <a:solidFill>
                  <a:srgbClr val="000000"/>
                </a:solidFill>
                <a:latin typeface="TimesNewRomanPSMT" charset="0"/>
              </a:rPr>
              <a:t>, 2005, </a:t>
            </a:r>
            <a:r>
              <a:rPr lang="en-GB" dirty="0" smtClean="0">
                <a:solidFill>
                  <a:srgbClr val="000000"/>
                </a:solidFill>
                <a:latin typeface="TimesNewRomanPSMT" charset="0"/>
              </a:rPr>
              <a:t>Ed</a:t>
            </a:r>
            <a:r>
              <a:rPr lang="en-GB" dirty="0">
                <a:solidFill>
                  <a:srgbClr val="000000"/>
                </a:solidFill>
                <a:latin typeface="TimesNewRomanPSMT" charset="0"/>
              </a:rPr>
              <a:t>. Simon &amp; </a:t>
            </a:r>
            <a:r>
              <a:rPr lang="en-GB" dirty="0" smtClean="0">
                <a:solidFill>
                  <a:srgbClr val="000000"/>
                </a:solidFill>
                <a:latin typeface="TimesNewRomanPSMT" charset="0"/>
              </a:rPr>
              <a:t>Schuster</a:t>
            </a:r>
            <a:endParaRPr lang="en-GB" dirty="0">
              <a:solidFill>
                <a:srgbClr val="000000"/>
              </a:solidFill>
              <a:latin typeface="TimesNewRomanPSMT" charset="0"/>
            </a:endParaRPr>
          </a:p>
          <a:p>
            <a:pPr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400" dirty="0">
              <a:solidFill>
                <a:srgbClr val="000000"/>
              </a:solidFill>
              <a:latin typeface="TimesNewRomanPSMT" charset="0"/>
            </a:endParaRP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357158" y="6357958"/>
            <a:ext cx="21336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262626"/>
                </a:solidFill>
              </a:rPr>
              <a:t>Albano Fonseca H. </a:t>
            </a:r>
            <a:r>
              <a:rPr lang="en-GB" sz="1200" dirty="0" err="1">
                <a:solidFill>
                  <a:srgbClr val="262626"/>
                </a:solidFill>
              </a:rPr>
              <a:t>Felippe</a:t>
            </a:r>
            <a:r>
              <a:rPr lang="en-GB" sz="1200" dirty="0">
                <a:solidFill>
                  <a:srgbClr val="262626"/>
                </a:solidFill>
              </a:rPr>
              <a:t> </a:t>
            </a:r>
            <a:r>
              <a:rPr lang="en-GB" sz="1200" dirty="0" err="1">
                <a:solidFill>
                  <a:srgbClr val="262626"/>
                </a:solidFill>
              </a:rPr>
              <a:t>Consultor</a:t>
            </a:r>
            <a:endParaRPr lang="en-GB" sz="1200" dirty="0">
              <a:solidFill>
                <a:srgbClr val="262626"/>
              </a:solidFill>
            </a:endParaRP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3B74096-3A81-4795-BD32-A473D086EA5B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solidFill>
                  <a:srgbClr val="262626"/>
                </a:solidFill>
                <a:latin typeface="Calibri" pitchFamily="32" charset="0"/>
              </a:rPr>
              <a:t>Colóquios</a:t>
            </a:r>
            <a:r>
              <a:rPr lang="en-GB" sz="1200" dirty="0">
                <a:solidFill>
                  <a:srgbClr val="262626"/>
                </a:solidFill>
                <a:latin typeface="Calibri" pitchFamily="32" charset="0"/>
              </a:rPr>
              <a:t> – </a:t>
            </a:r>
            <a:r>
              <a:rPr lang="en-GB" sz="1200" dirty="0" err="1">
                <a:solidFill>
                  <a:srgbClr val="262626"/>
                </a:solidFill>
                <a:latin typeface="Calibri" pitchFamily="32" charset="0"/>
              </a:rPr>
              <a:t>Turma</a:t>
            </a:r>
            <a:r>
              <a:rPr lang="en-GB" sz="1200" dirty="0">
                <a:solidFill>
                  <a:srgbClr val="262626"/>
                </a:solidFill>
                <a:latin typeface="Calibri" pitchFamily="32" charset="0"/>
              </a:rPr>
              <a:t> 13 – ITA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262626"/>
                </a:solidFill>
                <a:latin typeface="Calibri" pitchFamily="32" charset="0"/>
              </a:rPr>
              <a:t>16 de </a:t>
            </a:r>
            <a:r>
              <a:rPr lang="en-GB" sz="1200" dirty="0" err="1">
                <a:solidFill>
                  <a:srgbClr val="262626"/>
                </a:solidFill>
                <a:latin typeface="Calibri" pitchFamily="32" charset="0"/>
              </a:rPr>
              <a:t>junho</a:t>
            </a:r>
            <a:r>
              <a:rPr lang="en-GB" sz="1200" dirty="0">
                <a:solidFill>
                  <a:srgbClr val="262626"/>
                </a:solidFill>
                <a:latin typeface="Calibri" pitchFamily="32" charset="0"/>
              </a:rPr>
              <a:t> de 2009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214282" y="285750"/>
            <a:ext cx="8672543" cy="717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r>
              <a:rPr lang="en-GB" sz="4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Risco</a:t>
            </a:r>
            <a:endParaRPr lang="en-GB" sz="4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57200" y="6356350"/>
            <a:ext cx="2133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</a:rPr>
              <a:t>Albano Fonseca H. Felippe Consultor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6553200" y="6356350"/>
            <a:ext cx="21336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34706F0-3A08-4176-BEF8-A1DDB5897FE9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Colóquios – Turma 13 – ITA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16 de junho de 2009</a:t>
            </a:r>
          </a:p>
        </p:txBody>
      </p:sp>
      <p:pic>
        <p:nvPicPr>
          <p:cNvPr id="2355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752600"/>
            <a:ext cx="4976813" cy="373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428625" y="285750"/>
            <a:ext cx="8229600" cy="724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Risco</a:t>
            </a:r>
            <a:r>
              <a:rPr lang="en-GB" sz="4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- </a:t>
            </a:r>
            <a:r>
              <a:rPr lang="en-GB" sz="4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Definição</a:t>
            </a:r>
            <a:endParaRPr lang="en-GB" sz="4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</a:rPr>
              <a:t>Albano Fonseca H. Felippe Consultor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B5D1874-7174-4FC4-87D3-BBE6E15911CC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GB" sz="12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Colóquios – Turma 13 – ITA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16 de junho de 2009</a:t>
            </a:r>
          </a:p>
        </p:txBody>
      </p:sp>
      <p:sp>
        <p:nvSpPr>
          <p:cNvPr id="7" name="Retângulo 6"/>
          <p:cNvSpPr/>
          <p:nvPr/>
        </p:nvSpPr>
        <p:spPr>
          <a:xfrm>
            <a:off x="428564" y="1857364"/>
            <a:ext cx="871543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4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Risco</a:t>
            </a:r>
            <a:r>
              <a:rPr lang="en-GB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é a </a:t>
            </a:r>
            <a:r>
              <a:rPr lang="en-GB" sz="24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probabilidade</a:t>
            </a:r>
            <a:r>
              <a:rPr lang="en-GB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de </a:t>
            </a:r>
            <a:r>
              <a:rPr lang="en-GB" sz="24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dar</a:t>
            </a:r>
            <a:r>
              <a:rPr lang="en-GB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“zebra”</a:t>
            </a:r>
          </a:p>
          <a:p>
            <a:pPr algn="ctr" eaLnBrk="1" hangingPunct="1"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( </a:t>
            </a:r>
            <a:r>
              <a:rPr lang="en-GB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ocorrência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de </a:t>
            </a:r>
            <a:r>
              <a:rPr lang="en-GB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evento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desfavorável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)</a:t>
            </a:r>
          </a:p>
          <a:p>
            <a:pPr algn="ctr" eaLnBrk="1" hangingPunct="1"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4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Risco</a:t>
            </a:r>
            <a:r>
              <a:rPr lang="en-GB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de </a:t>
            </a:r>
            <a:r>
              <a:rPr lang="en-GB" sz="24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Crédito</a:t>
            </a:r>
            <a:endParaRPr lang="en-GB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4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Risco</a:t>
            </a:r>
            <a:r>
              <a:rPr lang="en-GB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de Mercado</a:t>
            </a:r>
          </a:p>
          <a:p>
            <a:pPr algn="ctr" eaLnBrk="1" hangingPunct="1"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4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Risco</a:t>
            </a:r>
            <a:r>
              <a:rPr lang="en-GB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de </a:t>
            </a:r>
            <a:r>
              <a:rPr lang="en-GB" sz="24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Crédito</a:t>
            </a:r>
            <a:r>
              <a:rPr lang="en-GB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negociado</a:t>
            </a:r>
            <a:r>
              <a:rPr lang="en-GB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 Mercado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428625" y="285750"/>
            <a:ext cx="8229600" cy="724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Risco</a:t>
            </a:r>
            <a:r>
              <a:rPr lang="en-GB" sz="4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- de </a:t>
            </a:r>
            <a:r>
              <a:rPr lang="en-GB" sz="4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Crédito</a:t>
            </a:r>
            <a:endParaRPr lang="en-GB" sz="4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0" y="1428736"/>
            <a:ext cx="9001156" cy="26170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0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Risco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de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Crédito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(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Empréstimo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)</a:t>
            </a: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0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Mantem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titularidade</a:t>
            </a: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Tudo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combinado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no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início</a:t>
            </a:r>
            <a:endParaRPr lang="en-GB" sz="20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</a:rPr>
              <a:t>Albano Fonseca H. Felippe Consultor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B5D1874-7174-4FC4-87D3-BBE6E15911CC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GB" sz="12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Colóquios – Turma 13 – ITA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16 de junho de 2009</a:t>
            </a:r>
          </a:p>
        </p:txBody>
      </p:sp>
      <p:sp>
        <p:nvSpPr>
          <p:cNvPr id="8" name="Retângulo 7"/>
          <p:cNvSpPr/>
          <p:nvPr/>
        </p:nvSpPr>
        <p:spPr>
          <a:xfrm>
            <a:off x="428596" y="4286256"/>
            <a:ext cx="8501122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dirty="0" smtClean="0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Risco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” é o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tomador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não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cumprir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o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combinado</a:t>
            </a: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Cadastro</a:t>
            </a:r>
            <a:endParaRPr lang="en-GB" sz="20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Garantias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( 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Hipoteca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Penhor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Aval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Fiador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... ) 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428625" y="285750"/>
            <a:ext cx="8229600" cy="724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Risco</a:t>
            </a:r>
            <a:r>
              <a:rPr lang="en-GB" sz="4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– de Mercado</a:t>
            </a:r>
            <a:endParaRPr lang="en-GB" sz="4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0" y="1500174"/>
            <a:ext cx="8229600" cy="473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Risco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rial" charset="0"/>
              </a:rPr>
              <a:t>de 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Mercado </a:t>
            </a: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(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Compra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e Venda )</a:t>
            </a: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0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Fatores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fundamentais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e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psicológicos</a:t>
            </a: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0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Muda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titularidade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duas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vezes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Resultado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só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no final </a:t>
            </a: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Risco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” é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na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ocasião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da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venda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o Mercado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baixar</a:t>
            </a: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Acompanhamento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do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mercado</a:t>
            </a:r>
            <a:endParaRPr lang="en-GB" sz="20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0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500034" y="6399212"/>
            <a:ext cx="2133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</a:rPr>
              <a:t>Albano Fonseca H. Felippe Consultor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B5D1874-7174-4FC4-87D3-BBE6E15911CC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n-GB" sz="12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Colóquios – Turma 13 – ITA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16 de junho de 2009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428625" y="285750"/>
            <a:ext cx="8229600" cy="724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Risco</a:t>
            </a:r>
            <a:r>
              <a:rPr lang="en-GB" sz="4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– </a:t>
            </a:r>
            <a:r>
              <a:rPr lang="en-GB" sz="4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Diminuir</a:t>
            </a:r>
            <a:r>
              <a:rPr lang="en-GB" sz="4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o </a:t>
            </a:r>
            <a:r>
              <a:rPr lang="en-GB" sz="4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Risco</a:t>
            </a:r>
            <a:endParaRPr lang="en-GB" sz="4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0" y="1357298"/>
            <a:ext cx="9144000" cy="20052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400" b="1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4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</a:rPr>
              <a:t>Albano Fonseca H. Felippe Consultor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B5D1874-7174-4FC4-87D3-BBE6E15911CC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GB" sz="12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Colóquios – Turma 13 – ITA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16 de junho de 2009</a:t>
            </a:r>
          </a:p>
        </p:txBody>
      </p:sp>
      <p:sp>
        <p:nvSpPr>
          <p:cNvPr id="7" name="Retângulo 6"/>
          <p:cNvSpPr/>
          <p:nvPr/>
        </p:nvSpPr>
        <p:spPr>
          <a:xfrm>
            <a:off x="214282" y="3125199"/>
            <a:ext cx="8786874" cy="1697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Risco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de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Crédito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negociado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a  Mercado</a:t>
            </a: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4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4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Open Market</a:t>
            </a:r>
            <a:endParaRPr lang="en-GB" sz="20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428625" y="285750"/>
            <a:ext cx="8229600" cy="724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Risco</a:t>
            </a:r>
            <a:r>
              <a:rPr lang="en-GB" sz="4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– </a:t>
            </a:r>
            <a:r>
              <a:rPr lang="en-GB" sz="4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Conclusão</a:t>
            </a:r>
            <a:endParaRPr lang="en-GB" sz="4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0" y="1428736"/>
            <a:ext cx="9144000" cy="49678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40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400" dirty="0" err="1" smtClean="0">
                <a:solidFill>
                  <a:schemeClr val="tx1"/>
                </a:solidFill>
                <a:latin typeface="Arial" charset="0"/>
              </a:rPr>
              <a:t>Regras</a:t>
            </a:r>
            <a:r>
              <a:rPr lang="en-GB" sz="2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rial" charset="0"/>
              </a:rPr>
              <a:t>Práticas</a:t>
            </a:r>
            <a:endParaRPr lang="en-GB" sz="240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40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40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Além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de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considerar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o “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lucro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”,</a:t>
            </a: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precisa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avaliar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os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“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riscos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”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envolvidos</a:t>
            </a: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Só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fazer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operações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bem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explicadas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e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entendidas</a:t>
            </a: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000" dirty="0" smtClean="0">
              <a:solidFill>
                <a:srgbClr val="C00000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</a:rPr>
              <a:t>Albano Fonseca H. Felippe Consultor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B5D1874-7174-4FC4-87D3-BBE6E15911CC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GB" sz="12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Colóquios – Turma 13 – ITA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16 de junho de 2009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285750" y="285750"/>
            <a:ext cx="8458200" cy="717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000000"/>
                </a:solidFill>
                <a:latin typeface="Arial" charset="0"/>
                <a:cs typeface="Arial" charset="0"/>
              </a:rPr>
              <a:t>  Jogo de </a:t>
            </a:r>
            <a:r>
              <a:rPr lang="en-GB" sz="4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Poder</a:t>
            </a:r>
            <a:endParaRPr lang="en-GB" sz="4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457200" y="6356350"/>
            <a:ext cx="2133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</a:rPr>
              <a:t>Albano Fonseca H. Felippe Consultor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6553200" y="6356350"/>
            <a:ext cx="21336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67CE168-7FF1-4831-ACAC-BCA4BA28212D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18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Colóquios – Turma 13 – ITA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16 de junho de 2009</a:t>
            </a:r>
          </a:p>
        </p:txBody>
      </p:sp>
      <p:pic>
        <p:nvPicPr>
          <p:cNvPr id="2663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524000"/>
            <a:ext cx="6096000" cy="4562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285750" y="285750"/>
            <a:ext cx="8229600" cy="723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en-GB" sz="4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Poder</a:t>
            </a:r>
            <a:r>
              <a:rPr lang="en-GB" sz="4400" dirty="0">
                <a:solidFill>
                  <a:srgbClr val="000000"/>
                </a:solidFill>
                <a:latin typeface="Arial" charset="0"/>
                <a:cs typeface="Arial" charset="0"/>
              </a:rPr>
              <a:t> – </a:t>
            </a:r>
            <a:r>
              <a:rPr lang="en-GB" sz="4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Definição</a:t>
            </a:r>
            <a:r>
              <a:rPr lang="en-GB" sz="4400" dirty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142875" y="1571625"/>
            <a:ext cx="8801100" cy="44902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400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400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 charset="0"/>
              </a:rPr>
              <a:t>“</a:t>
            </a:r>
            <a:r>
              <a:rPr lang="en-GB" sz="2000" dirty="0" err="1">
                <a:solidFill>
                  <a:schemeClr val="tx1"/>
                </a:solidFill>
                <a:latin typeface="Arial" charset="0"/>
              </a:rPr>
              <a:t>Poder</a:t>
            </a:r>
            <a:r>
              <a:rPr lang="en-GB" sz="2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rial" charset="0"/>
              </a:rPr>
              <a:t>é a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</a:rPr>
              <a:t>possibilidade</a:t>
            </a:r>
            <a:r>
              <a:rPr lang="en-GB" sz="2000" dirty="0">
                <a:solidFill>
                  <a:srgbClr val="000000"/>
                </a:solidFill>
                <a:latin typeface="Arial" charset="0"/>
              </a:rPr>
              <a:t> de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</a:rPr>
              <a:t>alguém</a:t>
            </a:r>
            <a:r>
              <a:rPr lang="en-GB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</a:rPr>
              <a:t>impor</a:t>
            </a:r>
            <a:r>
              <a:rPr lang="en-GB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</a:rPr>
              <a:t>sua</a:t>
            </a:r>
            <a:r>
              <a:rPr lang="en-GB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</a:rPr>
              <a:t>vontade</a:t>
            </a:r>
            <a:endParaRPr lang="en-GB" sz="2000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</a:rPr>
              <a:t>sobre</a:t>
            </a:r>
            <a:r>
              <a:rPr lang="en-GB" sz="2000" dirty="0">
                <a:solidFill>
                  <a:srgbClr val="000000"/>
                </a:solidFill>
                <a:latin typeface="Arial" charset="0"/>
              </a:rPr>
              <a:t> o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</a:rPr>
              <a:t>comportamento</a:t>
            </a:r>
            <a:r>
              <a:rPr lang="en-GB" sz="2000" dirty="0">
                <a:solidFill>
                  <a:srgbClr val="000000"/>
                </a:solidFill>
                <a:latin typeface="Arial" charset="0"/>
              </a:rPr>
              <a:t> de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</a:rPr>
              <a:t>outras</a:t>
            </a:r>
            <a:r>
              <a:rPr lang="en-GB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</a:rPr>
              <a:t>pessoas</a:t>
            </a:r>
            <a:r>
              <a:rPr lang="en-GB" sz="2000" dirty="0">
                <a:solidFill>
                  <a:srgbClr val="000000"/>
                </a:solidFill>
                <a:latin typeface="Arial" charset="0"/>
              </a:rPr>
              <a:t>”</a:t>
            </a: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 charset="0"/>
              </a:rPr>
              <a:t>( Max Weber )</a:t>
            </a: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0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0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000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>
                <a:solidFill>
                  <a:schemeClr val="tx1"/>
                </a:solidFill>
                <a:latin typeface="Arial" charset="0"/>
              </a:rPr>
              <a:t>“Os </a:t>
            </a:r>
            <a:r>
              <a:rPr lang="en-GB" sz="2000" dirty="0" err="1">
                <a:solidFill>
                  <a:schemeClr val="tx1"/>
                </a:solidFill>
                <a:latin typeface="Arial" charset="0"/>
              </a:rPr>
              <a:t>instrumentos</a:t>
            </a:r>
            <a:r>
              <a:rPr lang="en-GB" sz="2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</a:rPr>
              <a:t>pelos</a:t>
            </a:r>
            <a:r>
              <a:rPr lang="en-GB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</a:rPr>
              <a:t>quais</a:t>
            </a:r>
            <a:r>
              <a:rPr lang="en-GB" sz="2000" dirty="0">
                <a:solidFill>
                  <a:srgbClr val="000000"/>
                </a:solidFill>
                <a:latin typeface="Arial" charset="0"/>
              </a:rPr>
              <a:t> o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</a:rPr>
              <a:t>Poder</a:t>
            </a:r>
            <a:r>
              <a:rPr lang="en-GB" sz="2000" dirty="0">
                <a:solidFill>
                  <a:srgbClr val="000000"/>
                </a:solidFill>
                <a:latin typeface="Arial" charset="0"/>
              </a:rPr>
              <a:t> é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</a:rPr>
              <a:t>exercido</a:t>
            </a:r>
            <a:r>
              <a:rPr lang="en-GB" sz="2000" dirty="0">
                <a:solidFill>
                  <a:srgbClr val="000000"/>
                </a:solidFill>
                <a:latin typeface="Arial" charset="0"/>
              </a:rPr>
              <a:t> e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</a:rPr>
              <a:t>mantido</a:t>
            </a:r>
            <a:endParaRPr lang="en-GB" sz="2000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</a:rPr>
              <a:t>são</a:t>
            </a:r>
            <a:r>
              <a:rPr lang="en-GB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</a:rPr>
              <a:t>interrelacionados</a:t>
            </a:r>
            <a:r>
              <a:rPr lang="en-GB" sz="2000" dirty="0">
                <a:solidFill>
                  <a:srgbClr val="000000"/>
                </a:solidFill>
                <a:latin typeface="Arial" charset="0"/>
              </a:rPr>
              <a:t> de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</a:rPr>
              <a:t>maneira</a:t>
            </a:r>
            <a:r>
              <a:rPr lang="en-GB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</a:rPr>
              <a:t>complexa</a:t>
            </a:r>
            <a:r>
              <a:rPr lang="en-GB" sz="2000" dirty="0">
                <a:solidFill>
                  <a:srgbClr val="000000"/>
                </a:solidFill>
                <a:latin typeface="Arial" charset="0"/>
              </a:rPr>
              <a:t>”</a:t>
            </a: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 charset="0"/>
              </a:rPr>
              <a:t>( J. K. Galbraith 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)</a:t>
            </a:r>
            <a:endParaRPr lang="en-GB" sz="2000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 charset="0"/>
              </a:rPr>
              <a:t>			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</a:rPr>
              <a:t>Albano Fonseca H. Felippe Consultor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82558D2-EBB1-4F5D-B4B1-DF7BE9896E6F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Colóquios – Turma 13 – ITA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16 de junho de 2009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ED0865A-266C-49E8-8941-E33DB1781171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sz="12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262626"/>
                </a:solidFill>
              </a:rPr>
              <a:t>Albano Fonseca H. </a:t>
            </a:r>
            <a:r>
              <a:rPr lang="en-GB" sz="1200" dirty="0" err="1">
                <a:solidFill>
                  <a:srgbClr val="262626"/>
                </a:solidFill>
              </a:rPr>
              <a:t>Felippe</a:t>
            </a:r>
            <a:r>
              <a:rPr lang="en-GB" sz="1200" dirty="0">
                <a:solidFill>
                  <a:srgbClr val="262626"/>
                </a:solidFill>
              </a:rPr>
              <a:t> </a:t>
            </a:r>
            <a:r>
              <a:rPr lang="en-GB" sz="1200" dirty="0" err="1">
                <a:solidFill>
                  <a:srgbClr val="262626"/>
                </a:solidFill>
              </a:rPr>
              <a:t>Consultor</a:t>
            </a:r>
            <a:endParaRPr lang="en-GB" sz="1200" dirty="0">
              <a:solidFill>
                <a:srgbClr val="262626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Colóquios – Turma 13 – ITA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16 de junho de 2009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14282" y="2285992"/>
            <a:ext cx="2133600" cy="377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Bases</a:t>
            </a:r>
            <a:endParaRPr lang="en-GB" sz="2000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457200" y="6356350"/>
            <a:ext cx="2133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</a:rPr>
              <a:t>Albano Fonseca H. Felippe Consultor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</a:rPr>
              <a:t>Colóquios – Turma 13 – ITA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</a:rPr>
              <a:t>16 de junho de 2009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52D7B2F-1D79-45DA-B8E8-270CD9491448}" type="slidenum">
              <a:rPr lang="en-GB" sz="1200">
                <a:solidFill>
                  <a:srgbClr val="000000"/>
                </a:solidFill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285750" y="285750"/>
            <a:ext cx="8686800" cy="103201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en-GB" sz="4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Poder</a:t>
            </a:r>
            <a:r>
              <a:rPr lang="en-GB" sz="4400" dirty="0">
                <a:solidFill>
                  <a:srgbClr val="000000"/>
                </a:solidFill>
                <a:latin typeface="Arial" charset="0"/>
                <a:cs typeface="Arial" charset="0"/>
              </a:rPr>
              <a:t> – </a:t>
            </a:r>
            <a:r>
              <a:rPr lang="en-GB" sz="4400" dirty="0" err="1">
                <a:solidFill>
                  <a:srgbClr val="C00000"/>
                </a:solidFill>
                <a:latin typeface="Arial" charset="0"/>
                <a:cs typeface="Arial" charset="0"/>
              </a:rPr>
              <a:t>Obter</a:t>
            </a:r>
            <a:r>
              <a:rPr lang="en-GB" sz="4400" dirty="0">
                <a:solidFill>
                  <a:srgbClr val="000000"/>
                </a:solidFill>
                <a:latin typeface="Arial" charset="0"/>
                <a:cs typeface="Arial" charset="0"/>
              </a:rPr>
              <a:t> / </a:t>
            </a:r>
            <a:r>
              <a:rPr lang="en-GB" sz="44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Manter</a:t>
            </a:r>
            <a:r>
              <a:rPr lang="en-GB" sz="4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/ </a:t>
            </a:r>
            <a:r>
              <a:rPr lang="en-GB" sz="4400" dirty="0" err="1" smtClean="0">
                <a:solidFill>
                  <a:schemeClr val="accent6"/>
                </a:solidFill>
                <a:latin typeface="Arial" charset="0"/>
                <a:cs typeface="Arial" charset="0"/>
              </a:rPr>
              <a:t>Exercer</a:t>
            </a:r>
            <a:endParaRPr lang="en-GB" sz="4400" dirty="0">
              <a:solidFill>
                <a:schemeClr val="accent6"/>
              </a:solidFill>
              <a:latin typeface="Arial" charset="0"/>
              <a:cs typeface="Arial" charset="0"/>
            </a:endParaRP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( </a:t>
            </a:r>
            <a:r>
              <a:rPr lang="en-GB" sz="2000" b="1" dirty="0" err="1" smtClean="0">
                <a:solidFill>
                  <a:srgbClr val="000000"/>
                </a:solidFill>
              </a:rPr>
              <a:t>Itens</a:t>
            </a:r>
            <a:r>
              <a:rPr lang="en-GB" sz="2000" b="1" dirty="0" smtClean="0">
                <a:solidFill>
                  <a:srgbClr val="000000"/>
                </a:solidFill>
              </a:rPr>
              <a:t> </a:t>
            </a:r>
            <a:r>
              <a:rPr lang="en-GB" sz="2000" b="1" dirty="0" err="1" smtClean="0">
                <a:solidFill>
                  <a:srgbClr val="000000"/>
                </a:solidFill>
              </a:rPr>
              <a:t>indicados</a:t>
            </a:r>
            <a:r>
              <a:rPr lang="en-GB" sz="2000" b="1" dirty="0" smtClean="0">
                <a:solidFill>
                  <a:srgbClr val="000000"/>
                </a:solidFill>
              </a:rPr>
              <a:t> </a:t>
            </a:r>
            <a:r>
              <a:rPr lang="en-GB" sz="2000" b="1" dirty="0" err="1" smtClean="0">
                <a:solidFill>
                  <a:srgbClr val="000000"/>
                </a:solidFill>
              </a:rPr>
              <a:t>por</a:t>
            </a:r>
            <a:r>
              <a:rPr lang="en-GB" sz="2000" b="1" dirty="0" smtClean="0">
                <a:solidFill>
                  <a:srgbClr val="000000"/>
                </a:solidFill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J</a:t>
            </a:r>
            <a:r>
              <a:rPr lang="en-GB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. K. Galbraith </a:t>
            </a:r>
            <a:r>
              <a:rPr lang="en-GB" sz="2000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2514600" y="2297113"/>
            <a:ext cx="2133600" cy="106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Personalidade</a:t>
            </a:r>
            <a:r>
              <a:rPr lang="en-GB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/>
            </a:r>
            <a:br>
              <a:rPr lang="en-GB" sz="2000" b="1" dirty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en-GB" sz="1600" dirty="0" err="1">
                <a:solidFill>
                  <a:srgbClr val="C00000"/>
                </a:solidFill>
                <a:latin typeface="Arial" charset="0"/>
                <a:cs typeface="Arial" charset="0"/>
              </a:rPr>
              <a:t>Dominadora</a:t>
            </a:r>
            <a:r>
              <a:rPr lang="en-GB" sz="1600" dirty="0">
                <a:solidFill>
                  <a:srgbClr val="C00000"/>
                </a:solidFill>
                <a:latin typeface="Arial" charset="0"/>
                <a:cs typeface="Arial" charset="0"/>
              </a:rPr>
              <a:t/>
            </a:r>
            <a:br>
              <a:rPr lang="en-GB" sz="1600" dirty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en-GB" sz="1600" dirty="0" err="1">
                <a:solidFill>
                  <a:srgbClr val="C00000"/>
                </a:solidFill>
                <a:latin typeface="Arial" charset="0"/>
                <a:cs typeface="Arial" charset="0"/>
              </a:rPr>
              <a:t>Submissa</a:t>
            </a:r>
            <a:r>
              <a:rPr lang="en-GB" sz="1600" dirty="0">
                <a:solidFill>
                  <a:srgbClr val="C00000"/>
                </a:solidFill>
                <a:latin typeface="Arial" charset="0"/>
                <a:cs typeface="Arial" charset="0"/>
              </a:rPr>
              <a:t/>
            </a:r>
            <a:br>
              <a:rPr lang="en-GB" sz="1600" dirty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en-GB" sz="1600" dirty="0" err="1">
                <a:solidFill>
                  <a:srgbClr val="C00000"/>
                </a:solidFill>
                <a:latin typeface="Arial" charset="0"/>
                <a:cs typeface="Arial" charset="0"/>
              </a:rPr>
              <a:t>Conciliadora</a:t>
            </a:r>
            <a:endParaRPr lang="en-GB" sz="16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8680" name="Text Box 7"/>
          <p:cNvSpPr txBox="1">
            <a:spLocks noChangeArrowheads="1"/>
          </p:cNvSpPr>
          <p:nvPr/>
        </p:nvSpPr>
        <p:spPr bwMode="auto">
          <a:xfrm>
            <a:off x="4648200" y="2289175"/>
            <a:ext cx="2133600" cy="6738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Propriedade</a:t>
            </a:r>
            <a:endParaRPr lang="en-GB" sz="2000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(</a:t>
            </a:r>
            <a:r>
              <a:rPr lang="en-GB" sz="1600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Riqueza</a:t>
            </a:r>
            <a:r>
              <a:rPr lang="en-GB" sz="16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)</a:t>
            </a:r>
            <a:endParaRPr lang="en-GB" sz="16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8681" name="Text Box 8"/>
          <p:cNvSpPr txBox="1">
            <a:spLocks noChangeArrowheads="1"/>
          </p:cNvSpPr>
          <p:nvPr/>
        </p:nvSpPr>
        <p:spPr bwMode="auto">
          <a:xfrm>
            <a:off x="6781800" y="2289175"/>
            <a:ext cx="2133600" cy="377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Organização</a:t>
            </a:r>
            <a:endParaRPr lang="en-GB" sz="2000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8682" name="Text Box 9"/>
          <p:cNvSpPr txBox="1">
            <a:spLocks noChangeArrowheads="1"/>
          </p:cNvSpPr>
          <p:nvPr/>
        </p:nvSpPr>
        <p:spPr bwMode="auto">
          <a:xfrm>
            <a:off x="357158" y="3857628"/>
            <a:ext cx="2133600" cy="3807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b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Métodos</a:t>
            </a:r>
            <a:endParaRPr lang="en-GB" sz="2000" b="1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28683" name="Text Box 10"/>
          <p:cNvSpPr txBox="1">
            <a:spLocks noChangeArrowheads="1"/>
          </p:cNvSpPr>
          <p:nvPr/>
        </p:nvSpPr>
        <p:spPr bwMode="auto">
          <a:xfrm>
            <a:off x="2514600" y="3835400"/>
            <a:ext cx="2133600" cy="9757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Condigno</a:t>
            </a:r>
            <a:endParaRPr lang="en-GB" sz="2000" b="1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GB" sz="16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Punir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)</a:t>
            </a:r>
          </a:p>
          <a:p>
            <a:pPr algn="ctr" eaLnBrk="1" hangingPunct="1">
              <a:spcBef>
                <a:spcPts val="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8684" name="Text Box 11"/>
          <p:cNvSpPr txBox="1">
            <a:spLocks noChangeArrowheads="1"/>
          </p:cNvSpPr>
          <p:nvPr/>
        </p:nvSpPr>
        <p:spPr bwMode="auto">
          <a:xfrm>
            <a:off x="4572000" y="3835400"/>
            <a:ext cx="2133600" cy="9757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Compensação</a:t>
            </a:r>
            <a:endParaRPr lang="en-GB" sz="2000" b="1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GB" sz="16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Gratificar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)</a:t>
            </a:r>
          </a:p>
          <a:p>
            <a:pPr algn="ctr" eaLnBrk="1" hangingPunct="1">
              <a:spcBef>
                <a:spcPts val="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8685" name="Text Box 12"/>
          <p:cNvSpPr txBox="1">
            <a:spLocks noChangeArrowheads="1"/>
          </p:cNvSpPr>
          <p:nvPr/>
        </p:nvSpPr>
        <p:spPr bwMode="auto">
          <a:xfrm>
            <a:off x="6705600" y="3835400"/>
            <a:ext cx="2438400" cy="9757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Condicionamento</a:t>
            </a:r>
            <a:endParaRPr lang="en-GB" sz="2000" b="1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GB" sz="16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Introjetar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)</a:t>
            </a:r>
          </a:p>
          <a:p>
            <a:pPr algn="ctr" eaLnBrk="1" hangingPunct="1">
              <a:spcBef>
                <a:spcPts val="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GB" sz="16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Persuadir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8686" name="Text Box 13"/>
          <p:cNvSpPr txBox="1">
            <a:spLocks noChangeArrowheads="1"/>
          </p:cNvSpPr>
          <p:nvPr/>
        </p:nvSpPr>
        <p:spPr bwMode="auto">
          <a:xfrm>
            <a:off x="381000" y="5138738"/>
            <a:ext cx="2133600" cy="377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solidFill>
                  <a:schemeClr val="accent6"/>
                </a:solidFill>
                <a:latin typeface="Arial" charset="0"/>
                <a:cs typeface="Arial" charset="0"/>
              </a:rPr>
              <a:t>Padrões</a:t>
            </a:r>
            <a:endParaRPr lang="en-GB" sz="2000" b="1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  <p:sp>
        <p:nvSpPr>
          <p:cNvPr id="28687" name="Text Box 14"/>
          <p:cNvSpPr txBox="1">
            <a:spLocks noChangeArrowheads="1"/>
          </p:cNvSpPr>
          <p:nvPr/>
        </p:nvSpPr>
        <p:spPr bwMode="auto">
          <a:xfrm>
            <a:off x="2438400" y="5118100"/>
            <a:ext cx="2133600" cy="9757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solidFill>
                  <a:schemeClr val="accent6"/>
                </a:solidFill>
                <a:latin typeface="Arial" charset="0"/>
                <a:cs typeface="Arial" charset="0"/>
              </a:rPr>
              <a:t>Manipulação</a:t>
            </a:r>
            <a:endParaRPr lang="en-GB" sz="2000" b="1" dirty="0">
              <a:solidFill>
                <a:schemeClr val="accent6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accent6"/>
                </a:solidFill>
                <a:latin typeface="Arial" charset="0"/>
                <a:cs typeface="Arial" charset="0"/>
              </a:rPr>
              <a:t>(</a:t>
            </a:r>
            <a:r>
              <a:rPr lang="en-GB" sz="1600" dirty="0" err="1">
                <a:solidFill>
                  <a:schemeClr val="accent6"/>
                </a:solidFill>
                <a:latin typeface="Arial" charset="0"/>
                <a:cs typeface="Arial" charset="0"/>
              </a:rPr>
              <a:t>Falsa</a:t>
            </a:r>
            <a:r>
              <a:rPr lang="en-GB" sz="1600" dirty="0">
                <a:solidFill>
                  <a:schemeClr val="accent6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Arial" charset="0"/>
                <a:cs typeface="Arial" charset="0"/>
              </a:rPr>
              <a:t>Esperança</a:t>
            </a:r>
            <a:r>
              <a:rPr lang="en-GB" sz="1600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)</a:t>
            </a:r>
          </a:p>
          <a:p>
            <a:pPr algn="ctr" eaLnBrk="1" hangingPunct="1">
              <a:spcBef>
                <a:spcPts val="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(</a:t>
            </a:r>
            <a:r>
              <a:rPr lang="en-GB" sz="1600" dirty="0" err="1" smtClean="0">
                <a:solidFill>
                  <a:schemeClr val="accent6"/>
                </a:solidFill>
                <a:latin typeface="Arial" charset="0"/>
                <a:cs typeface="Arial" charset="0"/>
              </a:rPr>
              <a:t>Mentir</a:t>
            </a:r>
            <a:r>
              <a:rPr lang="en-GB" sz="1600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/</a:t>
            </a:r>
            <a:r>
              <a:rPr lang="en-GB" sz="1600" dirty="0" err="1" smtClean="0">
                <a:solidFill>
                  <a:schemeClr val="accent6"/>
                </a:solidFill>
                <a:latin typeface="Arial" charset="0"/>
                <a:cs typeface="Arial" charset="0"/>
              </a:rPr>
              <a:t>Enganar</a:t>
            </a:r>
            <a:r>
              <a:rPr lang="en-GB" sz="1600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)</a:t>
            </a:r>
            <a:endParaRPr lang="en-GB" sz="1600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  <p:sp>
        <p:nvSpPr>
          <p:cNvPr id="28688" name="Text Box 15"/>
          <p:cNvSpPr txBox="1">
            <a:spLocks noChangeArrowheads="1"/>
          </p:cNvSpPr>
          <p:nvPr/>
        </p:nvSpPr>
        <p:spPr bwMode="auto">
          <a:xfrm>
            <a:off x="4572000" y="5143500"/>
            <a:ext cx="2133600" cy="9757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solidFill>
                  <a:schemeClr val="accent6"/>
                </a:solidFill>
                <a:latin typeface="Arial" charset="0"/>
                <a:cs typeface="Arial" charset="0"/>
              </a:rPr>
              <a:t>Defesa</a:t>
            </a:r>
            <a:endParaRPr lang="en-GB" sz="2000" b="1" dirty="0">
              <a:solidFill>
                <a:schemeClr val="accent6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accent6"/>
                </a:solidFill>
                <a:latin typeface="Arial" charset="0"/>
                <a:cs typeface="Arial" charset="0"/>
              </a:rPr>
              <a:t>(</a:t>
            </a:r>
            <a:r>
              <a:rPr lang="en-GB" sz="1600" dirty="0" err="1">
                <a:solidFill>
                  <a:schemeClr val="accent6"/>
                </a:solidFill>
                <a:latin typeface="Arial" charset="0"/>
                <a:cs typeface="Arial" charset="0"/>
              </a:rPr>
              <a:t>Por</a:t>
            </a:r>
            <a:r>
              <a:rPr lang="en-GB" sz="1600" dirty="0">
                <a:solidFill>
                  <a:schemeClr val="accent6"/>
                </a:solidFill>
                <a:latin typeface="Arial" charset="0"/>
                <a:cs typeface="Arial" charset="0"/>
              </a:rPr>
              <a:t>  </a:t>
            </a:r>
            <a:r>
              <a:rPr lang="en-GB" sz="1600" dirty="0" err="1">
                <a:solidFill>
                  <a:schemeClr val="accent6"/>
                </a:solidFill>
                <a:latin typeface="Arial" charset="0"/>
                <a:cs typeface="Arial" charset="0"/>
              </a:rPr>
              <a:t>que</a:t>
            </a:r>
            <a:r>
              <a:rPr lang="en-GB" sz="1600" dirty="0">
                <a:solidFill>
                  <a:schemeClr val="accent6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?)</a:t>
            </a:r>
          </a:p>
          <a:p>
            <a:pPr algn="ctr" eaLnBrk="1" hangingPunct="1">
              <a:spcBef>
                <a:spcPts val="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(</a:t>
            </a:r>
            <a:r>
              <a:rPr lang="en-GB" sz="1600" dirty="0" err="1" smtClean="0">
                <a:solidFill>
                  <a:schemeClr val="accent6"/>
                </a:solidFill>
                <a:latin typeface="Arial" charset="0"/>
                <a:cs typeface="Arial" charset="0"/>
              </a:rPr>
              <a:t>Contradições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  <a:endParaRPr lang="en-GB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8689" name="Text Box 16"/>
          <p:cNvSpPr txBox="1">
            <a:spLocks noChangeArrowheads="1"/>
          </p:cNvSpPr>
          <p:nvPr/>
        </p:nvSpPr>
        <p:spPr bwMode="auto">
          <a:xfrm>
            <a:off x="6781800" y="5141913"/>
            <a:ext cx="2133600" cy="377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solidFill>
                  <a:schemeClr val="accent6"/>
                </a:solidFill>
                <a:latin typeface="Arial" charset="0"/>
                <a:cs typeface="Arial" charset="0"/>
              </a:rPr>
              <a:t>Retaliação</a:t>
            </a:r>
            <a:endParaRPr lang="en-GB" sz="2000" b="1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381000" y="1654174"/>
            <a:ext cx="2133600" cy="3807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Lei</a:t>
            </a:r>
            <a:r>
              <a:rPr lang="en-GB" sz="2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</a:t>
            </a:r>
            <a:endParaRPr lang="en-GB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457200" y="6356350"/>
            <a:ext cx="2133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</a:rPr>
              <a:t>Albano Fonseca H. Felippe Consultor</a:t>
            </a: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</a:rPr>
              <a:t>Colóquios – Turma 13 – ITA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</a:rPr>
              <a:t>16 de junho de 2009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696DF87-A352-415B-B19E-67FDDB216A3A}" type="slidenum">
              <a:rPr lang="en-GB" sz="1200">
                <a:solidFill>
                  <a:srgbClr val="000000"/>
                </a:solidFill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0" y="214313"/>
            <a:ext cx="9144000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000000"/>
                </a:solidFill>
                <a:latin typeface="Arial" charset="0"/>
                <a:cs typeface="Arial" charset="0"/>
              </a:rPr>
              <a:t>	    </a:t>
            </a:r>
            <a:r>
              <a:rPr lang="en-GB" sz="4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Poder</a:t>
            </a:r>
            <a:r>
              <a:rPr lang="en-GB" sz="4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– </a:t>
            </a:r>
            <a:r>
              <a:rPr lang="en-GB" sz="4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Outros</a:t>
            </a:r>
            <a:r>
              <a:rPr lang="en-GB" sz="4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4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Parâmetros</a:t>
            </a:r>
            <a:endParaRPr lang="en-GB" sz="4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2514600" y="1674813"/>
            <a:ext cx="2133600" cy="814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solidFill>
                  <a:srgbClr val="000000"/>
                </a:solidFill>
                <a:latin typeface="Arial" charset="0"/>
                <a:cs typeface="Arial" charset="0"/>
              </a:rPr>
              <a:t>Oferta</a:t>
            </a:r>
            <a:r>
              <a:rPr lang="en-GB" sz="2000" dirty="0">
                <a:solidFill>
                  <a:srgbClr val="000000"/>
                </a:solidFill>
                <a:latin typeface="Arial" charset="0"/>
                <a:cs typeface="Arial" charset="0"/>
              </a:rPr>
              <a:t> /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  <a:cs typeface="Arial" charset="0"/>
              </a:rPr>
              <a:t>Procura</a:t>
            </a:r>
            <a:endParaRPr lang="en-GB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solidFill>
                  <a:srgbClr val="000000"/>
                </a:solidFill>
                <a:latin typeface="Arial" charset="0"/>
                <a:cs typeface="Arial" charset="0"/>
              </a:rPr>
              <a:t>(</a:t>
            </a:r>
            <a:r>
              <a:rPr lang="en-GB" sz="1600" dirty="0">
                <a:solidFill>
                  <a:srgbClr val="000000"/>
                </a:solidFill>
                <a:latin typeface="Arial" charset="0"/>
                <a:cs typeface="Arial" charset="0"/>
              </a:rPr>
              <a:t>Mercado</a:t>
            </a:r>
            <a:r>
              <a:rPr lang="en-GB" sz="2400" dirty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4648200" y="1700213"/>
            <a:ext cx="2133600" cy="6738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Arial" charset="0"/>
                <a:cs typeface="Arial" charset="0"/>
              </a:rPr>
              <a:t>Do 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Tempo</a:t>
            </a:r>
          </a:p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Chega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Primeiro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  <a:endParaRPr lang="en-GB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6781800" y="1700213"/>
            <a:ext cx="2133600" cy="377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Arial" charset="0"/>
                <a:cs typeface="Arial" charset="0"/>
              </a:rPr>
              <a:t>Do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  <a:cs typeface="Arial" charset="0"/>
              </a:rPr>
              <a:t>Mais</a:t>
            </a:r>
            <a:r>
              <a:rPr lang="en-GB" sz="2000" dirty="0">
                <a:solidFill>
                  <a:srgbClr val="000000"/>
                </a:solidFill>
                <a:latin typeface="Arial" charset="0"/>
                <a:cs typeface="Arial" charset="0"/>
              </a:rPr>
              <a:t> Forte</a:t>
            </a: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357188" y="2928938"/>
            <a:ext cx="2133600" cy="377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solidFill>
                  <a:srgbClr val="000000"/>
                </a:solidFill>
                <a:latin typeface="Arial" charset="0"/>
                <a:cs typeface="Arial" charset="0"/>
              </a:rPr>
              <a:t>Conflitos</a:t>
            </a:r>
            <a:endParaRPr lang="en-GB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707" name="Text Box 10"/>
          <p:cNvSpPr txBox="1">
            <a:spLocks noChangeArrowheads="1"/>
          </p:cNvSpPr>
          <p:nvPr/>
        </p:nvSpPr>
        <p:spPr bwMode="auto">
          <a:xfrm>
            <a:off x="2500313" y="2928938"/>
            <a:ext cx="2133600" cy="377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solidFill>
                  <a:srgbClr val="000000"/>
                </a:solidFill>
                <a:latin typeface="Arial" charset="0"/>
                <a:cs typeface="Arial" charset="0"/>
              </a:rPr>
              <a:t>Simétrico</a:t>
            </a:r>
            <a:endParaRPr lang="en-GB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708" name="Text Box 11"/>
          <p:cNvSpPr txBox="1">
            <a:spLocks noChangeArrowheads="1"/>
          </p:cNvSpPr>
          <p:nvPr/>
        </p:nvSpPr>
        <p:spPr bwMode="auto">
          <a:xfrm>
            <a:off x="4648200" y="2843213"/>
            <a:ext cx="2133600" cy="377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9709" name="Text Box 12"/>
          <p:cNvSpPr txBox="1">
            <a:spLocks noChangeArrowheads="1"/>
          </p:cNvSpPr>
          <p:nvPr/>
        </p:nvSpPr>
        <p:spPr bwMode="auto">
          <a:xfrm>
            <a:off x="6781800" y="2843213"/>
            <a:ext cx="2133600" cy="377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Assimétrico</a:t>
            </a:r>
            <a:endParaRPr lang="en-GB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710" name="Text Box 13"/>
          <p:cNvSpPr txBox="1">
            <a:spLocks noChangeArrowheads="1"/>
          </p:cNvSpPr>
          <p:nvPr/>
        </p:nvSpPr>
        <p:spPr bwMode="auto">
          <a:xfrm>
            <a:off x="381000" y="4094163"/>
            <a:ext cx="2133600" cy="377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Atitudes</a:t>
            </a:r>
            <a:endParaRPr lang="en-GB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711" name="Text Box 14"/>
          <p:cNvSpPr txBox="1">
            <a:spLocks noChangeArrowheads="1"/>
          </p:cNvSpPr>
          <p:nvPr/>
        </p:nvSpPr>
        <p:spPr bwMode="auto">
          <a:xfrm>
            <a:off x="2514600" y="3952875"/>
            <a:ext cx="2133600" cy="6669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solidFill>
                  <a:srgbClr val="000000"/>
                </a:solidFill>
                <a:latin typeface="Arial" charset="0"/>
                <a:cs typeface="Arial" charset="0"/>
              </a:rPr>
              <a:t>Esperteza</a:t>
            </a:r>
            <a:r>
              <a:rPr lang="en-GB" sz="2000" dirty="0">
                <a:solidFill>
                  <a:srgbClr val="000000"/>
                </a:solidFill>
                <a:latin typeface="Arial" charset="0"/>
                <a:cs typeface="Arial" charset="0"/>
              </a:rPr>
              <a:t> +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  <a:cs typeface="Arial" charset="0"/>
              </a:rPr>
              <a:t>Ganância</a:t>
            </a:r>
            <a:endParaRPr lang="en-GB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712" name="Text Box 15"/>
          <p:cNvSpPr txBox="1">
            <a:spLocks noChangeArrowheads="1"/>
          </p:cNvSpPr>
          <p:nvPr/>
        </p:nvSpPr>
        <p:spPr bwMode="auto">
          <a:xfrm>
            <a:off x="4714876" y="4000504"/>
            <a:ext cx="2133600" cy="377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</a:p>
        </p:txBody>
      </p:sp>
      <p:sp>
        <p:nvSpPr>
          <p:cNvPr id="29713" name="Text Box 16"/>
          <p:cNvSpPr txBox="1">
            <a:spLocks noChangeArrowheads="1"/>
          </p:cNvSpPr>
          <p:nvPr/>
        </p:nvSpPr>
        <p:spPr bwMode="auto">
          <a:xfrm>
            <a:off x="6705600" y="3954463"/>
            <a:ext cx="2209800" cy="6669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solidFill>
                  <a:srgbClr val="000000"/>
                </a:solidFill>
                <a:latin typeface="Arial" charset="0"/>
                <a:cs typeface="Arial" charset="0"/>
              </a:rPr>
              <a:t>Candura</a:t>
            </a:r>
            <a:r>
              <a:rPr lang="en-GB" sz="2000" dirty="0">
                <a:solidFill>
                  <a:srgbClr val="000000"/>
                </a:solidFill>
                <a:latin typeface="Arial" charset="0"/>
                <a:cs typeface="Arial" charset="0"/>
              </a:rPr>
              <a:t> +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  <a:cs typeface="Arial" charset="0"/>
              </a:rPr>
              <a:t>Desprendimento</a:t>
            </a:r>
            <a:endParaRPr lang="en-GB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714" name="Text Box 17"/>
          <p:cNvSpPr txBox="1">
            <a:spLocks noChangeArrowheads="1"/>
          </p:cNvSpPr>
          <p:nvPr/>
        </p:nvSpPr>
        <p:spPr bwMode="auto">
          <a:xfrm>
            <a:off x="381000" y="5137150"/>
            <a:ext cx="2133600" cy="6669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solidFill>
                  <a:srgbClr val="000000"/>
                </a:solidFill>
                <a:latin typeface="Arial" charset="0"/>
                <a:cs typeface="Arial" charset="0"/>
              </a:rPr>
              <a:t>Sensibilidade</a:t>
            </a:r>
            <a:r>
              <a:rPr lang="en-GB" sz="20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ao</a:t>
            </a:r>
            <a:r>
              <a:rPr lang="en-GB" sz="2000" dirty="0">
                <a:solidFill>
                  <a:srgbClr val="000000"/>
                </a:solidFill>
                <a:latin typeface="Arial" charset="0"/>
                <a:cs typeface="Arial" charset="0"/>
              </a:rPr>
              <a:t> Jogo</a:t>
            </a:r>
          </a:p>
        </p:txBody>
      </p:sp>
      <p:sp>
        <p:nvSpPr>
          <p:cNvPr id="29715" name="Text Box 18"/>
          <p:cNvSpPr txBox="1">
            <a:spLocks noChangeArrowheads="1"/>
          </p:cNvSpPr>
          <p:nvPr/>
        </p:nvSpPr>
        <p:spPr bwMode="auto">
          <a:xfrm>
            <a:off x="2514600" y="5133975"/>
            <a:ext cx="2133600" cy="678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3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solidFill>
                  <a:srgbClr val="000000"/>
                </a:solidFill>
                <a:latin typeface="Arial" charset="0"/>
                <a:cs typeface="Arial" charset="0"/>
              </a:rPr>
              <a:t>Instintiva</a:t>
            </a:r>
            <a:r>
              <a:rPr lang="en-GB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algn="ctr" eaLnBrk="1" hangingPunct="1">
              <a:spcBef>
                <a:spcPts val="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00"/>
                </a:solidFill>
                <a:latin typeface="Arial" charset="0"/>
                <a:cs typeface="Arial" charset="0"/>
              </a:rPr>
              <a:t>(Cultural)</a:t>
            </a:r>
          </a:p>
        </p:txBody>
      </p:sp>
      <p:sp>
        <p:nvSpPr>
          <p:cNvPr id="29716" name="Text Box 19"/>
          <p:cNvSpPr txBox="1">
            <a:spLocks noChangeArrowheads="1"/>
          </p:cNvSpPr>
          <p:nvPr/>
        </p:nvSpPr>
        <p:spPr bwMode="auto">
          <a:xfrm>
            <a:off x="4648200" y="5281613"/>
            <a:ext cx="2133600" cy="377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9717" name="Text Box 20"/>
          <p:cNvSpPr txBox="1">
            <a:spLocks noChangeArrowheads="1"/>
          </p:cNvSpPr>
          <p:nvPr/>
        </p:nvSpPr>
        <p:spPr bwMode="auto">
          <a:xfrm>
            <a:off x="6781800" y="5168900"/>
            <a:ext cx="2133600" cy="609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solidFill>
                  <a:srgbClr val="000000"/>
                </a:solidFill>
                <a:latin typeface="Arial" charset="0"/>
                <a:cs typeface="Arial" charset="0"/>
              </a:rPr>
              <a:t>Estudada</a:t>
            </a:r>
            <a:r>
              <a:rPr lang="en-GB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Arial" charset="0"/>
                <a:cs typeface="Arial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Aprendida</a:t>
            </a:r>
            <a:r>
              <a:rPr lang="en-GB" sz="1600" dirty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428625" y="285750"/>
            <a:ext cx="8229600" cy="717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4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Bibliografia</a:t>
            </a:r>
            <a:r>
              <a:rPr lang="en-GB" sz="4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/ </a:t>
            </a:r>
            <a:r>
              <a:rPr lang="en-GB" sz="4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Curso</a:t>
            </a:r>
            <a:r>
              <a:rPr lang="en-GB" sz="4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- </a:t>
            </a:r>
            <a:r>
              <a:rPr lang="en-GB" sz="4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Poder</a:t>
            </a:r>
            <a:endParaRPr lang="en-GB" sz="4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0" y="1357298"/>
            <a:ext cx="9144000" cy="421359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400" b="1" dirty="0">
              <a:solidFill>
                <a:srgbClr val="000000"/>
              </a:solidFill>
              <a:latin typeface="TimesNewRomanPS-BoldMT" charset="0"/>
              <a:cs typeface="Arial" charset="0"/>
            </a:endParaRPr>
          </a:p>
          <a:p>
            <a:pPr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dirty="0" smtClean="0">
              <a:solidFill>
                <a:srgbClr val="000000"/>
              </a:solidFill>
              <a:latin typeface="TimesNewRomanPSMT" charset="0"/>
            </a:endParaRPr>
          </a:p>
          <a:p>
            <a:pPr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dirty="0" smtClean="0">
                <a:solidFill>
                  <a:srgbClr val="000000"/>
                </a:solidFill>
                <a:latin typeface="TimesNewRomanPSMT" charset="0"/>
              </a:rPr>
              <a:t>A  Arte </a:t>
            </a:r>
            <a:r>
              <a:rPr lang="en-GB" dirty="0" err="1" smtClean="0">
                <a:solidFill>
                  <a:srgbClr val="000000"/>
                </a:solidFill>
                <a:latin typeface="TimesNewRomanPSMT" charset="0"/>
              </a:rPr>
              <a:t>da</a:t>
            </a:r>
            <a:r>
              <a:rPr lang="en-GB" dirty="0" smtClean="0">
                <a:solidFill>
                  <a:srgbClr val="000000"/>
                </a:solidFill>
                <a:latin typeface="TimesNewRomanPSMT" charset="0"/>
              </a:rPr>
              <a:t> Guerra, Sun Tzu, 500 A.C.</a:t>
            </a:r>
            <a:endParaRPr lang="en-GB" dirty="0">
              <a:solidFill>
                <a:srgbClr val="000000"/>
              </a:solidFill>
              <a:latin typeface="TimesNewRomanPSMT" charset="0"/>
            </a:endParaRPr>
          </a:p>
          <a:p>
            <a:pPr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dirty="0" smtClean="0">
              <a:solidFill>
                <a:srgbClr val="000000"/>
              </a:solidFill>
              <a:latin typeface="TimesNewRomanPSMT" charset="0"/>
            </a:endParaRPr>
          </a:p>
          <a:p>
            <a:pPr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dirty="0" smtClean="0">
              <a:solidFill>
                <a:srgbClr val="000000"/>
              </a:solidFill>
              <a:latin typeface="TimesNewRomanPSMT" charset="0"/>
            </a:endParaRPr>
          </a:p>
          <a:p>
            <a:pPr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dirty="0" smtClean="0">
                <a:solidFill>
                  <a:srgbClr val="000000"/>
                </a:solidFill>
                <a:latin typeface="TimesNewRomanPSMT" charset="0"/>
              </a:rPr>
              <a:t>A </a:t>
            </a:r>
            <a:r>
              <a:rPr lang="en-GB" dirty="0">
                <a:solidFill>
                  <a:srgbClr val="000000"/>
                </a:solidFill>
                <a:latin typeface="TimesNewRomanPSMT" charset="0"/>
              </a:rPr>
              <a:t>Era </a:t>
            </a:r>
            <a:r>
              <a:rPr lang="en-GB" dirty="0" err="1">
                <a:solidFill>
                  <a:srgbClr val="000000"/>
                </a:solidFill>
                <a:latin typeface="TimesNewRomanPSMT" charset="0"/>
              </a:rPr>
              <a:t>da</a:t>
            </a:r>
            <a:r>
              <a:rPr lang="en-GB" dirty="0">
                <a:solidFill>
                  <a:srgbClr val="000000"/>
                </a:solidFill>
                <a:latin typeface="TimesNewRomanPSMT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NewRomanPSMT" charset="0"/>
              </a:rPr>
              <a:t>Incerteza</a:t>
            </a:r>
            <a:r>
              <a:rPr lang="en-GB" dirty="0">
                <a:solidFill>
                  <a:srgbClr val="000000"/>
                </a:solidFill>
                <a:latin typeface="TimesNewRomanPSMT" charset="0"/>
              </a:rPr>
              <a:t>, J. K. Galbraith, 1979</a:t>
            </a:r>
          </a:p>
          <a:p>
            <a:pPr eaLnBrk="1" hangingPunct="1">
              <a:lnSpc>
                <a:spcPct val="95000"/>
              </a:lnSpc>
              <a:spcBef>
                <a:spcPts val="4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1600" dirty="0" smtClean="0">
              <a:solidFill>
                <a:srgbClr val="000000"/>
              </a:solidFill>
              <a:latin typeface="TimesNewRomanPSMT" charset="0"/>
            </a:endParaRPr>
          </a:p>
          <a:p>
            <a:pPr eaLnBrk="1" hangingPunct="1">
              <a:lnSpc>
                <a:spcPct val="95000"/>
              </a:lnSpc>
              <a:spcBef>
                <a:spcPts val="4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1600" dirty="0" smtClean="0">
              <a:solidFill>
                <a:srgbClr val="000000"/>
              </a:solidFill>
              <a:latin typeface="TimesNewRomanPSMT" charset="0"/>
            </a:endParaRPr>
          </a:p>
          <a:p>
            <a:pPr eaLnBrk="1" hangingPunct="1">
              <a:lnSpc>
                <a:spcPct val="95000"/>
              </a:lnSpc>
              <a:spcBef>
                <a:spcPts val="4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dirty="0" err="1" smtClean="0">
                <a:solidFill>
                  <a:srgbClr val="000000"/>
                </a:solidFill>
                <a:latin typeface="TimesNewRomanPSMT" charset="0"/>
              </a:rPr>
              <a:t>Anatomia</a:t>
            </a:r>
            <a:r>
              <a:rPr lang="en-GB" dirty="0" smtClean="0">
                <a:solidFill>
                  <a:srgbClr val="000000"/>
                </a:solidFill>
                <a:latin typeface="TimesNewRomanPSMT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TimesNewRomanPSMT" charset="0"/>
              </a:rPr>
              <a:t>do </a:t>
            </a:r>
            <a:r>
              <a:rPr lang="en-GB" dirty="0" err="1">
                <a:solidFill>
                  <a:srgbClr val="000000"/>
                </a:solidFill>
                <a:latin typeface="TimesNewRomanPSMT" charset="0"/>
              </a:rPr>
              <a:t>Poder</a:t>
            </a:r>
            <a:r>
              <a:rPr lang="en-GB" dirty="0">
                <a:solidFill>
                  <a:srgbClr val="000000"/>
                </a:solidFill>
                <a:latin typeface="TimesNewRomanPSMT" charset="0"/>
              </a:rPr>
              <a:t>,  J. K. Galbraith, </a:t>
            </a:r>
            <a:r>
              <a:rPr lang="en-GB" dirty="0" smtClean="0">
                <a:solidFill>
                  <a:srgbClr val="000000"/>
                </a:solidFill>
                <a:latin typeface="TimesNewRomanPSMT" charset="0"/>
              </a:rPr>
              <a:t>1986</a:t>
            </a:r>
          </a:p>
          <a:p>
            <a:pPr eaLnBrk="1" hangingPunct="1">
              <a:lnSpc>
                <a:spcPct val="95000"/>
              </a:lnSpc>
              <a:spcBef>
                <a:spcPts val="4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dirty="0" smtClean="0">
              <a:solidFill>
                <a:srgbClr val="000000"/>
              </a:solidFill>
              <a:latin typeface="TimesNewRomanPSMT" charset="0"/>
            </a:endParaRPr>
          </a:p>
          <a:p>
            <a:pPr eaLnBrk="1" hangingPunct="1">
              <a:lnSpc>
                <a:spcPct val="95000"/>
              </a:lnSpc>
              <a:spcBef>
                <a:spcPts val="4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dirty="0" smtClean="0">
              <a:solidFill>
                <a:srgbClr val="000000"/>
              </a:solidFill>
              <a:latin typeface="TimesNewRomanPSMT" charset="0"/>
            </a:endParaRPr>
          </a:p>
          <a:p>
            <a:pPr eaLnBrk="1" hangingPunct="1">
              <a:lnSpc>
                <a:spcPct val="95000"/>
              </a:lnSpc>
              <a:spcBef>
                <a:spcPts val="4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dirty="0" err="1" smtClean="0">
                <a:solidFill>
                  <a:srgbClr val="000000"/>
                </a:solidFill>
                <a:latin typeface="TimesNewRomanPSMT" charset="0"/>
              </a:rPr>
              <a:t>Curso</a:t>
            </a:r>
            <a:r>
              <a:rPr lang="en-GB" dirty="0" smtClean="0">
                <a:solidFill>
                  <a:srgbClr val="000000"/>
                </a:solidFill>
                <a:latin typeface="TimesNewRomanPSMT" charset="0"/>
              </a:rPr>
              <a:t> 101 de </a:t>
            </a:r>
            <a:r>
              <a:rPr lang="en-GB" dirty="0" err="1" smtClean="0">
                <a:solidFill>
                  <a:srgbClr val="000000"/>
                </a:solidFill>
                <a:latin typeface="TimesNewRomanPSMT" charset="0"/>
              </a:rPr>
              <a:t>Análise</a:t>
            </a:r>
            <a:r>
              <a:rPr lang="en-GB" dirty="0" smtClean="0">
                <a:solidFill>
                  <a:srgbClr val="000000"/>
                </a:solidFill>
                <a:latin typeface="TimesNewRomanPSMT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TimesNewRomanPSMT" charset="0"/>
              </a:rPr>
              <a:t>Transacional</a:t>
            </a:r>
            <a:r>
              <a:rPr lang="en-GB" dirty="0" smtClean="0">
                <a:solidFill>
                  <a:srgbClr val="000000"/>
                </a:solidFill>
                <a:latin typeface="TimesNewRomanPSMT" charset="0"/>
              </a:rPr>
              <a:t> - ( </a:t>
            </a:r>
            <a:r>
              <a:rPr lang="en-GB" dirty="0" err="1" smtClean="0">
                <a:solidFill>
                  <a:srgbClr val="000000"/>
                </a:solidFill>
                <a:latin typeface="TimesNewRomanPSMT" charset="0"/>
              </a:rPr>
              <a:t>Procurar</a:t>
            </a:r>
            <a:r>
              <a:rPr lang="en-GB" dirty="0" smtClean="0">
                <a:solidFill>
                  <a:srgbClr val="000000"/>
                </a:solidFill>
                <a:latin typeface="TimesNewRomanPSMT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TimesNewRomanPSMT" charset="0"/>
              </a:rPr>
              <a:t>endereços</a:t>
            </a:r>
            <a:r>
              <a:rPr lang="en-GB" dirty="0" smtClean="0">
                <a:solidFill>
                  <a:srgbClr val="000000"/>
                </a:solidFill>
                <a:latin typeface="TimesNewRomanPSMT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TimesNewRomanPSMT" charset="0"/>
              </a:rPr>
              <a:t>pelo</a:t>
            </a:r>
            <a:r>
              <a:rPr lang="en-GB" dirty="0" smtClean="0">
                <a:solidFill>
                  <a:srgbClr val="000000"/>
                </a:solidFill>
                <a:latin typeface="TimesNewRomanPSMT" charset="0"/>
              </a:rPr>
              <a:t> Google )</a:t>
            </a:r>
            <a:endParaRPr lang="en-GB" dirty="0">
              <a:solidFill>
                <a:srgbClr val="000000"/>
              </a:solidFill>
              <a:latin typeface="TimesNewRomanPSMT" charset="0"/>
            </a:endParaRPr>
          </a:p>
          <a:p>
            <a:pPr eaLnBrk="1" hangingPunct="1">
              <a:lnSpc>
                <a:spcPct val="95000"/>
              </a:lnSpc>
              <a:spcBef>
                <a:spcPts val="4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1600" dirty="0">
              <a:solidFill>
                <a:srgbClr val="000000"/>
              </a:solidFill>
              <a:latin typeface="TimesNewRomanPSMT" charset="0"/>
            </a:endParaRP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357158" y="6357958"/>
            <a:ext cx="21336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262626"/>
                </a:solidFill>
              </a:rPr>
              <a:t>Albano Fonseca H. </a:t>
            </a:r>
            <a:r>
              <a:rPr lang="en-GB" sz="1200" dirty="0" err="1">
                <a:solidFill>
                  <a:srgbClr val="262626"/>
                </a:solidFill>
              </a:rPr>
              <a:t>Felippe</a:t>
            </a:r>
            <a:r>
              <a:rPr lang="en-GB" sz="1200" dirty="0">
                <a:solidFill>
                  <a:srgbClr val="262626"/>
                </a:solidFill>
              </a:rPr>
              <a:t> </a:t>
            </a:r>
            <a:r>
              <a:rPr lang="en-GB" sz="1200" dirty="0" err="1">
                <a:solidFill>
                  <a:srgbClr val="262626"/>
                </a:solidFill>
              </a:rPr>
              <a:t>Consultor</a:t>
            </a:r>
            <a:endParaRPr lang="en-GB" sz="1200" dirty="0">
              <a:solidFill>
                <a:srgbClr val="262626"/>
              </a:solidFill>
            </a:endParaRP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3B74096-3A81-4795-BD32-A473D086EA5B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solidFill>
                  <a:srgbClr val="262626"/>
                </a:solidFill>
                <a:latin typeface="Calibri" pitchFamily="32" charset="0"/>
              </a:rPr>
              <a:t>Colóquios</a:t>
            </a:r>
            <a:r>
              <a:rPr lang="en-GB" sz="1200" dirty="0">
                <a:solidFill>
                  <a:srgbClr val="262626"/>
                </a:solidFill>
                <a:latin typeface="Calibri" pitchFamily="32" charset="0"/>
              </a:rPr>
              <a:t> – </a:t>
            </a:r>
            <a:r>
              <a:rPr lang="en-GB" sz="1200" dirty="0" err="1">
                <a:solidFill>
                  <a:srgbClr val="262626"/>
                </a:solidFill>
                <a:latin typeface="Calibri" pitchFamily="32" charset="0"/>
              </a:rPr>
              <a:t>Turma</a:t>
            </a:r>
            <a:r>
              <a:rPr lang="en-GB" sz="1200" dirty="0">
                <a:solidFill>
                  <a:srgbClr val="262626"/>
                </a:solidFill>
                <a:latin typeface="Calibri" pitchFamily="32" charset="0"/>
              </a:rPr>
              <a:t> 13 – ITA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262626"/>
                </a:solidFill>
                <a:latin typeface="Calibri" pitchFamily="32" charset="0"/>
              </a:rPr>
              <a:t>16 de </a:t>
            </a:r>
            <a:r>
              <a:rPr lang="en-GB" sz="1200" dirty="0" err="1">
                <a:solidFill>
                  <a:srgbClr val="262626"/>
                </a:solidFill>
                <a:latin typeface="Calibri" pitchFamily="32" charset="0"/>
              </a:rPr>
              <a:t>junho</a:t>
            </a:r>
            <a:r>
              <a:rPr lang="en-GB" sz="1200" dirty="0">
                <a:solidFill>
                  <a:srgbClr val="262626"/>
                </a:solidFill>
                <a:latin typeface="Calibri" pitchFamily="32" charset="0"/>
              </a:rPr>
              <a:t> de 2009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ED90544-04AE-43FC-B609-D382CA3E305B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23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900138" y="4933511"/>
            <a:ext cx="7315200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Muito</a:t>
            </a:r>
            <a:r>
              <a:rPr lang="en-GB" sz="4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Obrigado.</a:t>
            </a:r>
            <a:endParaRPr lang="en-GB" sz="4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 rot="10800000" flipV="1">
            <a:off x="214282" y="6368406"/>
            <a:ext cx="228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262626"/>
                </a:solidFill>
              </a:rPr>
              <a:t>Albano Fonseca H. </a:t>
            </a:r>
            <a:r>
              <a:rPr lang="en-GB" sz="1200" dirty="0" err="1" smtClean="0">
                <a:solidFill>
                  <a:srgbClr val="262626"/>
                </a:solidFill>
              </a:rPr>
              <a:t>Felippe</a:t>
            </a:r>
            <a:r>
              <a:rPr lang="en-GB" sz="1200" dirty="0" smtClean="0">
                <a:solidFill>
                  <a:srgbClr val="262626"/>
                </a:solidFill>
              </a:rPr>
              <a:t> </a:t>
            </a:r>
            <a:r>
              <a:rPr lang="en-GB" sz="1200" dirty="0" err="1" smtClean="0">
                <a:solidFill>
                  <a:srgbClr val="262626"/>
                </a:solidFill>
              </a:rPr>
              <a:t>Consultor</a:t>
            </a:r>
            <a:endParaRPr lang="en-GB" sz="1200" dirty="0">
              <a:solidFill>
                <a:srgbClr val="262626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143240" y="6357958"/>
            <a:ext cx="2786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 smtClean="0">
                <a:solidFill>
                  <a:srgbClr val="262626"/>
                </a:solidFill>
                <a:latin typeface="Calibri" pitchFamily="32" charset="0"/>
              </a:rPr>
              <a:t>Colóquios</a:t>
            </a:r>
            <a:r>
              <a:rPr lang="en-GB" sz="1200" dirty="0" smtClean="0">
                <a:solidFill>
                  <a:srgbClr val="262626"/>
                </a:solidFill>
                <a:latin typeface="Calibri" pitchFamily="32" charset="0"/>
              </a:rPr>
              <a:t> – </a:t>
            </a:r>
            <a:r>
              <a:rPr lang="en-GB" sz="1200" dirty="0" err="1" smtClean="0">
                <a:solidFill>
                  <a:srgbClr val="262626"/>
                </a:solidFill>
                <a:latin typeface="Calibri" pitchFamily="32" charset="0"/>
              </a:rPr>
              <a:t>Turma</a:t>
            </a:r>
            <a:r>
              <a:rPr lang="en-GB" sz="1200" dirty="0" smtClean="0">
                <a:solidFill>
                  <a:srgbClr val="262626"/>
                </a:solidFill>
                <a:latin typeface="Calibri" pitchFamily="32" charset="0"/>
              </a:rPr>
              <a:t> 13 – ITA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262626"/>
                </a:solidFill>
                <a:latin typeface="Calibri" pitchFamily="32" charset="0"/>
              </a:rPr>
              <a:t>16 de </a:t>
            </a:r>
            <a:r>
              <a:rPr lang="en-GB" sz="1200" dirty="0" err="1" smtClean="0">
                <a:solidFill>
                  <a:srgbClr val="262626"/>
                </a:solidFill>
                <a:latin typeface="Calibri" pitchFamily="32" charset="0"/>
              </a:rPr>
              <a:t>junho</a:t>
            </a:r>
            <a:r>
              <a:rPr lang="en-GB" sz="1200" dirty="0" smtClean="0">
                <a:solidFill>
                  <a:srgbClr val="262626"/>
                </a:solidFill>
                <a:latin typeface="Calibri" pitchFamily="32" charset="0"/>
              </a:rPr>
              <a:t> de 2009</a:t>
            </a:r>
            <a:endParaRPr lang="en-GB" sz="1200" dirty="0">
              <a:solidFill>
                <a:srgbClr val="262626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0682805"/>
      </p:ext>
    </p:extLst>
  </p:cSld>
  <p:clrMapOvr>
    <a:masterClrMapping/>
  </p:clrMapOvr>
  <p:transition>
    <p:wipe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2833701"/>
      </p:ext>
    </p:extLst>
  </p:cSld>
  <p:clrMapOvr>
    <a:masterClrMapping/>
  </p:clrMapOvr>
  <p:transition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357188" y="285750"/>
            <a:ext cx="8229600" cy="717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latin typeface="Arial" charset="0"/>
                <a:cs typeface="Arial" charset="0"/>
              </a:rPr>
              <a:t>  Introdução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0" y="2357430"/>
            <a:ext cx="9144000" cy="3787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50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Objetivo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algn="ctr" eaLnBrk="1" hangingPunct="1">
              <a:lnSpc>
                <a:spcPct val="150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Partilhar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minha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experiência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vivida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e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apresentar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conceitos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básicos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de</a:t>
            </a:r>
          </a:p>
          <a:p>
            <a:pPr algn="ctr" eaLnBrk="1" hangingPunct="1">
              <a:lnSpc>
                <a:spcPct val="150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Estratégia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Risco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e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Poder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  <a:p>
            <a:pPr algn="ctr" eaLnBrk="1" hangingPunct="1">
              <a:lnSpc>
                <a:spcPct val="150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0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150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Trata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-se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resumo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de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minha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palestra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profissional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sobre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esses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tópicos</a:t>
            </a:r>
            <a:endParaRPr lang="en-GB" sz="20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150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ajustada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para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o tempo disponível </a:t>
            </a:r>
          </a:p>
          <a:p>
            <a:pPr algn="ctr" eaLnBrk="1" hangingPunct="1">
              <a:lnSpc>
                <a:spcPct val="150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Previsão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de 30 a 40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minutos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262626"/>
                </a:solidFill>
              </a:rPr>
              <a:t>Albano Fonseca H. </a:t>
            </a:r>
            <a:r>
              <a:rPr lang="en-GB" sz="1200" dirty="0" err="1">
                <a:solidFill>
                  <a:srgbClr val="262626"/>
                </a:solidFill>
              </a:rPr>
              <a:t>Felippe</a:t>
            </a:r>
            <a:r>
              <a:rPr lang="en-GB" sz="1200" dirty="0">
                <a:solidFill>
                  <a:srgbClr val="262626"/>
                </a:solidFill>
              </a:rPr>
              <a:t> </a:t>
            </a:r>
            <a:r>
              <a:rPr lang="en-GB" sz="1200" dirty="0" err="1">
                <a:solidFill>
                  <a:srgbClr val="262626"/>
                </a:solidFill>
              </a:rPr>
              <a:t>Consultor</a:t>
            </a:r>
            <a:endParaRPr lang="en-GB" sz="1200" dirty="0">
              <a:solidFill>
                <a:srgbClr val="262626"/>
              </a:solidFill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A2DF3A1-94BD-4526-83F1-957C4F06EF0B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Colóquios – Turma 13 – ITA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16 de junho de 2009</a:t>
            </a:r>
          </a:p>
        </p:txBody>
      </p:sp>
      <p:sp>
        <p:nvSpPr>
          <p:cNvPr id="15368" name="Retângulo 7"/>
          <p:cNvSpPr>
            <a:spLocks noChangeArrowheads="1"/>
          </p:cNvSpPr>
          <p:nvPr/>
        </p:nvSpPr>
        <p:spPr bwMode="auto">
          <a:xfrm>
            <a:off x="357158" y="5572140"/>
            <a:ext cx="8358187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pt-BR" sz="2400"/>
          </a:p>
        </p:txBody>
      </p:sp>
      <p:sp>
        <p:nvSpPr>
          <p:cNvPr id="8" name="Retângulo 7"/>
          <p:cNvSpPr/>
          <p:nvPr/>
        </p:nvSpPr>
        <p:spPr>
          <a:xfrm>
            <a:off x="0" y="1500174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spcBef>
                <a:spcPts val="60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Com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prazer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participo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desta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Programação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com a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Turma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2013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14282" y="285728"/>
            <a:ext cx="8658225" cy="724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r>
              <a:rPr lang="en-GB" sz="4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Palestrante</a:t>
            </a:r>
            <a:endParaRPr lang="en-GB" sz="4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1357298"/>
            <a:ext cx="9144000" cy="56114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24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ALBANO </a:t>
            </a:r>
            <a:r>
              <a:rPr lang="en-GB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F. H. FELIPPE</a:t>
            </a:r>
          </a:p>
          <a:p>
            <a:pPr algn="ctr" eaLnBrk="1" hangingPunct="1">
              <a:lnSpc>
                <a:spcPts val="1800"/>
              </a:lnSpc>
              <a:spcBef>
                <a:spcPts val="3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14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3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16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Formação</a:t>
            </a:r>
            <a:r>
              <a:rPr lang="en-GB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16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Escolar</a:t>
            </a:r>
            <a:endParaRPr lang="en-GB" sz="16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3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3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Engenheiro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Arial" charset="0"/>
                <a:cs typeface="Arial" charset="0"/>
              </a:rPr>
              <a:t>de </a:t>
            </a:r>
            <a:r>
              <a:rPr lang="en-GB" sz="1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Aeronáutica</a:t>
            </a:r>
            <a:r>
              <a:rPr lang="en-GB" sz="1600" dirty="0">
                <a:solidFill>
                  <a:srgbClr val="000000"/>
                </a:solidFill>
                <a:latin typeface="Arial" charset="0"/>
                <a:cs typeface="Arial" charset="0"/>
              </a:rPr>
              <a:t> -  </a:t>
            </a:r>
            <a:r>
              <a:rPr lang="en-GB" sz="1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Aerovias</a:t>
            </a:r>
            <a:r>
              <a:rPr lang="en-GB" sz="1600" dirty="0">
                <a:solidFill>
                  <a:srgbClr val="000000"/>
                </a:solidFill>
                <a:latin typeface="Arial" charset="0"/>
                <a:cs typeface="Arial" charset="0"/>
              </a:rPr>
              <a:t>, ITA, 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1959</a:t>
            </a:r>
            <a:r>
              <a:rPr lang="en-GB" sz="1600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  <a:p>
            <a:pPr algn="ctr" eaLnBrk="1" hangingPunct="1">
              <a:spcBef>
                <a:spcPts val="3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Estágios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e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cursos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na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França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Suécia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e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Inglaterra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em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1960/61</a:t>
            </a:r>
          </a:p>
          <a:p>
            <a:pPr algn="ctr" eaLnBrk="1" hangingPunct="1">
              <a:spcBef>
                <a:spcPts val="3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Pós-graduação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em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Administração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 FGV, São Paulo, SP., 1977</a:t>
            </a:r>
          </a:p>
          <a:p>
            <a:pPr algn="ctr" eaLnBrk="1" hangingPunct="1">
              <a:spcBef>
                <a:spcPts val="3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1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ts val="1800"/>
              </a:lnSpc>
              <a:spcBef>
                <a:spcPts val="3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16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Experiência</a:t>
            </a:r>
            <a:r>
              <a:rPr lang="en-GB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16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Profissional</a:t>
            </a:r>
            <a:endParaRPr lang="en-GB" sz="16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ts val="1800"/>
              </a:lnSpc>
              <a:spcBef>
                <a:spcPts val="3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16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3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Entre 1961 e 1978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trabalhou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em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diversas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atividades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inclusive  no Mercado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Financeiro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  <a:p>
            <a:pPr algn="ctr" eaLnBrk="1" hangingPunct="1">
              <a:spcBef>
                <a:spcPts val="3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Em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1979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iniciou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atividades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por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conta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própria</a:t>
            </a:r>
            <a:endParaRPr lang="en-GB" sz="1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3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Atuou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politicamente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pelo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PSD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tendo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sido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candidato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algn="ctr" eaLnBrk="1" hangingPunct="1">
              <a:spcBef>
                <a:spcPts val="3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Vereador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Deputado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Federal e  Vice Governador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em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Minas </a:t>
            </a:r>
            <a:r>
              <a:rPr lang="en-GB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Gerais</a:t>
            </a:r>
            <a:endParaRPr lang="en-GB" sz="1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3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16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3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1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3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endParaRPr lang="en-GB" sz="16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</a:rPr>
              <a:t>Albano Fonseca H. Felippe Consultor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9A260ED-C248-47FE-89F4-09852DB52222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Colóquios – Turma 13 – ITA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16 de junho de 2009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428625" y="285750"/>
            <a:ext cx="8301038" cy="717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latin typeface="Arial" charset="0"/>
                <a:cs typeface="Arial" charset="0"/>
              </a:rPr>
              <a:t> Estratégia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457200" y="6356350"/>
            <a:ext cx="2133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</a:rPr>
              <a:t>Albano Fonseca H. Felippe Consultor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6553200" y="6356350"/>
            <a:ext cx="21336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4C2C64B-8C4F-4EF6-B5CC-D976F495972A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Colóquios – Turma 13 – ITA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16 de junho de 2009</a:t>
            </a:r>
          </a:p>
        </p:txBody>
      </p:sp>
      <p:pic>
        <p:nvPicPr>
          <p:cNvPr id="1639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0675" y="1828800"/>
            <a:ext cx="5724525" cy="381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539552" y="404664"/>
            <a:ext cx="8229600" cy="609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Estratégia</a:t>
            </a:r>
            <a:r>
              <a:rPr lang="en-GB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- </a:t>
            </a:r>
            <a:r>
              <a:rPr lang="en-GB" sz="3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Introdução</a:t>
            </a:r>
            <a:endParaRPr lang="en-GB" sz="36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0" y="1357298"/>
            <a:ext cx="9144000" cy="4536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Mintzberg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, no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seu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livro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“Strategic Safari”,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comentando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respeito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das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escolas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de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pensamento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estratégico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, </a:t>
            </a: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20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“...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como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ninguém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tem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uma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visão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completa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amarra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seu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pensamento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 num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ponto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de vista e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fica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em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completa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ignorância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do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resto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”.</a:t>
            </a: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2000" b="1" u="sng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2000" b="1" u="sng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Não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há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consenso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nas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definições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de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Estratégia</a:t>
            </a:r>
            <a:endParaRPr lang="en-GB" sz="20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20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A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definição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varia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conforme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o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setor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considerado</a:t>
            </a:r>
            <a:endParaRPr lang="en-GB" sz="20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20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A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palavra”Estratégia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” é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polivalente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/ Tem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muitos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significados</a:t>
            </a:r>
            <a:endParaRPr lang="en-GB" sz="20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20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</a:rPr>
              <a:t>Albano Fonseca H. Felippe Consultor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4149995-AE32-4251-A9E4-6F544FCBB28B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Colóquios – Turma 13 – ITA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16 de junho de 2009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457200" y="332656"/>
            <a:ext cx="8229600" cy="609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Estratégia</a:t>
            </a:r>
            <a:r>
              <a:rPr lang="en-GB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– </a:t>
            </a:r>
            <a:r>
              <a:rPr lang="en-GB" sz="3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Exemplos</a:t>
            </a:r>
            <a:r>
              <a:rPr lang="en-GB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de  </a:t>
            </a:r>
            <a:r>
              <a:rPr lang="en-GB" sz="3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Definições</a:t>
            </a:r>
            <a:endParaRPr lang="en-GB" sz="36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0" y="1357298"/>
            <a:ext cx="9144000" cy="53600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1400" dirty="0" err="1" smtClean="0">
                <a:solidFill>
                  <a:schemeClr val="tx1"/>
                </a:solidFill>
                <a:latin typeface="Arial" charset="0"/>
              </a:rPr>
              <a:t>Sete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  <a:latin typeface="Arial" charset="0"/>
              </a:rPr>
              <a:t>definições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 de </a:t>
            </a:r>
            <a:r>
              <a:rPr lang="en-GB" sz="1400" dirty="0" err="1" smtClean="0">
                <a:solidFill>
                  <a:schemeClr val="tx1"/>
                </a:solidFill>
                <a:latin typeface="Arial" charset="0"/>
              </a:rPr>
              <a:t>Estratégia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  ( Google / </a:t>
            </a:r>
            <a:r>
              <a:rPr lang="en-GB" sz="1400" dirty="0" err="1" smtClean="0">
                <a:solidFill>
                  <a:schemeClr val="tx1"/>
                </a:solidFill>
                <a:latin typeface="Arial" charset="0"/>
              </a:rPr>
              <a:t>Wikipédia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1400" dirty="0" smtClean="0">
                <a:solidFill>
                  <a:srgbClr val="C00000"/>
                </a:solidFill>
                <a:latin typeface="Arial" charset="0"/>
              </a:rPr>
              <a:t>)</a:t>
            </a: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1400" dirty="0" smtClean="0">
              <a:solidFill>
                <a:schemeClr val="tx1"/>
              </a:solidFill>
              <a:latin typeface="Arial" charset="0"/>
            </a:endParaRPr>
          </a:p>
          <a:p>
            <a:pPr algn="just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1 - </a:t>
            </a:r>
            <a:r>
              <a:rPr lang="en-GB" sz="1400" dirty="0" err="1" smtClean="0">
                <a:solidFill>
                  <a:schemeClr val="tx1"/>
                </a:solidFill>
                <a:latin typeface="Arial" charset="0"/>
              </a:rPr>
              <a:t>Estratégia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  é a </a:t>
            </a:r>
            <a:r>
              <a:rPr lang="en-GB" sz="1400" dirty="0" err="1" smtClean="0">
                <a:solidFill>
                  <a:schemeClr val="tx1"/>
                </a:solidFill>
                <a:latin typeface="Arial" charset="0"/>
              </a:rPr>
              <a:t>definição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 de </a:t>
            </a:r>
            <a:r>
              <a:rPr lang="en-GB" sz="1400" dirty="0" err="1" smtClean="0">
                <a:solidFill>
                  <a:schemeClr val="tx1"/>
                </a:solidFill>
                <a:latin typeface="Arial" charset="0"/>
              </a:rPr>
              <a:t>como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  <a:latin typeface="Arial" charset="0"/>
              </a:rPr>
              <a:t>os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  <a:latin typeface="Arial" charset="0"/>
              </a:rPr>
              <a:t>recursos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  <a:latin typeface="Arial" charset="0"/>
              </a:rPr>
              <a:t>serão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  <a:latin typeface="Arial" charset="0"/>
              </a:rPr>
              <a:t>alocados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  <a:latin typeface="Arial" charset="0"/>
              </a:rPr>
              <a:t>para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 se </a:t>
            </a:r>
            <a:r>
              <a:rPr lang="en-GB" sz="1400" dirty="0" err="1" smtClean="0">
                <a:solidFill>
                  <a:schemeClr val="tx1"/>
                </a:solidFill>
                <a:latin typeface="Arial" charset="0"/>
              </a:rPr>
              <a:t>atingir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GB" sz="1400" dirty="0" err="1" smtClean="0">
                <a:solidFill>
                  <a:schemeClr val="tx1"/>
                </a:solidFill>
                <a:latin typeface="Arial" charset="0"/>
              </a:rPr>
              <a:t>determinado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GB" sz="1400" dirty="0" err="1" smtClean="0">
                <a:solidFill>
                  <a:schemeClr val="tx1"/>
                </a:solidFill>
                <a:latin typeface="Arial" charset="0"/>
              </a:rPr>
              <a:t>objetivo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algn="just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1400" dirty="0" smtClean="0">
              <a:solidFill>
                <a:schemeClr val="tx1"/>
              </a:solidFill>
              <a:latin typeface="Arial" charset="0"/>
            </a:endParaRPr>
          </a:p>
          <a:p>
            <a:pPr algn="just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2 –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Estratégia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é a 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ciência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dos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movimentos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e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planejamento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da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guerra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e do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domínio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econômico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just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1400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3-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Estratégia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é a arte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da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dialética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das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vontades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valendo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-se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da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força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para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resolver o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seu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conflito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(Gen. André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Beaufre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algn="just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1400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4-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Estratégia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é a arte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militar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de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planejar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e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executar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movimentos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e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operações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de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tropas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navios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e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aviões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visando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alcançar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ou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manter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posições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relativas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potenciais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bélicos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favoráveis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futuras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ações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táticas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sobre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determinados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objetivos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just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1400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5-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Estratégia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é a arte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militar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de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escolher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onde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quando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e com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que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travar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 um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combate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ou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uma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batalha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just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1400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6-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Estratégia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é a arte de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aplicar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os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meios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disponíveis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com vista a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consecução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de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objetivos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específicos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. </a:t>
            </a:r>
          </a:p>
          <a:p>
            <a:pPr algn="just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1400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7-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Estratégia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é a arte de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explorar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condições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favoráveis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com o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fim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de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alcançar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objetivos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específicos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14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2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</a:rPr>
              <a:t>Albano Fonseca H. Felippe Consultor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4149995-AE32-4251-A9E4-6F544FCBB28B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Colóquios – Turma 13 – ITA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16 de junho de 2009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724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4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Estratégia</a:t>
            </a:r>
            <a:r>
              <a:rPr lang="en-GB" sz="4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4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– </a:t>
            </a:r>
            <a:r>
              <a:rPr lang="en-GB" sz="32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Pensamento</a:t>
            </a:r>
            <a:r>
              <a:rPr lang="en-GB" sz="3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Estratégico</a:t>
            </a:r>
            <a:endParaRPr lang="en-GB" sz="32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0" y="1357298"/>
            <a:ext cx="9144000" cy="5283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14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1400" dirty="0" err="1" smtClean="0">
                <a:solidFill>
                  <a:schemeClr val="tx1"/>
                </a:solidFill>
                <a:latin typeface="Arial" charset="0"/>
              </a:rPr>
              <a:t>Dez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  <a:latin typeface="Arial" charset="0"/>
              </a:rPr>
              <a:t>escolas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 do </a:t>
            </a:r>
            <a:r>
              <a:rPr lang="en-GB" sz="1400" dirty="0" err="1" smtClean="0">
                <a:solidFill>
                  <a:schemeClr val="tx1"/>
                </a:solidFill>
                <a:latin typeface="Arial" charset="0"/>
              </a:rPr>
              <a:t>Pensamento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  <a:latin typeface="Arial" charset="0"/>
              </a:rPr>
              <a:t>Estratégico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 ( Strategic Safari, </a:t>
            </a:r>
            <a:r>
              <a:rPr lang="en-GB" sz="1400" dirty="0" err="1" smtClean="0">
                <a:solidFill>
                  <a:schemeClr val="tx1"/>
                </a:solidFill>
                <a:latin typeface="Arial" charset="0"/>
              </a:rPr>
              <a:t>Mintzberg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, ... )</a:t>
            </a: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14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Escolas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 de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natureza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Prescritiva</a:t>
            </a:r>
            <a:endParaRPr lang="en-GB" sz="14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1-Escola do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Projeto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-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estratégia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como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processp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de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concepção</a:t>
            </a:r>
            <a:endParaRPr lang="en-GB" sz="14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2-Escola de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Planejamento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-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estratégia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como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processo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formal</a:t>
            </a: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3-Escola de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Posicionamento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-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estratégia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como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processo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analítico</a:t>
            </a:r>
            <a:endParaRPr lang="en-GB" sz="14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14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Escolas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de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natureza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Descritiva</a:t>
            </a:r>
            <a:endParaRPr lang="en-GB" sz="14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4-Escola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Empreendedora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-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estratégia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como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processo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visionário</a:t>
            </a:r>
            <a:endParaRPr lang="en-GB" sz="14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5-Escola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Cognitiva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-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estratégia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como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processo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mental  </a:t>
            </a: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6-Escola do 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Aprendizado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-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estratégia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como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processo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emergente</a:t>
            </a:r>
            <a:endParaRPr lang="en-GB" sz="14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7-Escola do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Poder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-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estratégia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como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processo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negociação</a:t>
            </a:r>
            <a:endParaRPr lang="en-GB" sz="14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8-Escola Cultural -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estratégia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como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processo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coletivo</a:t>
            </a:r>
            <a:endParaRPr lang="en-GB" sz="14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9-Escola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Ambiental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estratégia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como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processo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reativo</a:t>
            </a:r>
            <a:endParaRPr lang="en-GB" sz="14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14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10-Escola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da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Configuração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-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estratégia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como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processo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de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transformação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     (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teológico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sociológico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ideológico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 e </a:t>
            </a:r>
            <a:r>
              <a:rPr lang="en-GB" sz="1400" dirty="0" err="1" smtClean="0">
                <a:solidFill>
                  <a:srgbClr val="000000"/>
                </a:solidFill>
                <a:latin typeface="Arial" charset="0"/>
              </a:rPr>
              <a:t>ecológico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2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</a:rPr>
              <a:t>Albano Fonseca H. Felippe Consultor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4149995-AE32-4251-A9E4-6F544FCBB28B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Colóquios – Turma 13 – ITA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16 de junho de 2009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457200" y="453102"/>
            <a:ext cx="8229600" cy="609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Estratégia</a:t>
            </a:r>
            <a:r>
              <a:rPr lang="en-GB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– </a:t>
            </a:r>
            <a:r>
              <a:rPr lang="en-GB" sz="3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Definição</a:t>
            </a:r>
            <a:r>
              <a:rPr lang="en-GB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Palestrante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  <a:endParaRPr lang="en-GB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0" y="1428736"/>
            <a:ext cx="9144000" cy="3951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457200" indent="-457200"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Definição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Adotada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20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20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Estratégia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é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análise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das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</a:rPr>
              <a:t>consequências</a:t>
            </a:r>
            <a:r>
              <a:rPr lang="en-GB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futuras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de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</a:rPr>
              <a:t>decisões</a:t>
            </a:r>
            <a:r>
              <a:rPr lang="en-GB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presentes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, </a:t>
            </a: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2000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decisões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</a:rPr>
              <a:t>estas</a:t>
            </a:r>
            <a:r>
              <a:rPr lang="en-GB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tomadas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</a:rPr>
              <a:t>sempre</a:t>
            </a:r>
            <a:r>
              <a:rPr lang="en-GB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com </a:t>
            </a:r>
            <a:r>
              <a:rPr lang="en-GB" sz="2000" dirty="0" err="1">
                <a:solidFill>
                  <a:srgbClr val="000000"/>
                </a:solidFill>
                <a:latin typeface="Arial" charset="0"/>
              </a:rPr>
              <a:t>insuficiência</a:t>
            </a:r>
            <a:r>
              <a:rPr lang="en-GB" sz="2000" dirty="0">
                <a:solidFill>
                  <a:srgbClr val="000000"/>
                </a:solidFill>
                <a:latin typeface="Arial" charset="0"/>
              </a:rPr>
              <a:t> de 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dados.</a:t>
            </a: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20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20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sz="20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Análise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  &gt;&gt;&gt;&gt;&gt;  “</a:t>
            </a:r>
            <a:r>
              <a:rPr lang="en-GB" sz="2000" dirty="0" err="1" smtClean="0">
                <a:solidFill>
                  <a:srgbClr val="000000"/>
                </a:solidFill>
                <a:latin typeface="Arial" charset="0"/>
              </a:rPr>
              <a:t>Cenários</a:t>
            </a:r>
            <a:r>
              <a:rPr lang="en-GB" sz="2000" dirty="0" smtClean="0">
                <a:solidFill>
                  <a:srgbClr val="000000"/>
                </a:solidFill>
                <a:latin typeface="Arial" charset="0"/>
              </a:rPr>
              <a:t>”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</a:rPr>
              <a:t>Albano Fonseca H. Felippe Consultor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1BCF1DC-44FE-41E2-B064-71A82E65CA67}" type="slidenum">
              <a:rPr lang="en-GB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Colóquios – Turma 13 – ITA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262626"/>
                </a:solidFill>
                <a:latin typeface="Calibri" pitchFamily="32" charset="0"/>
              </a:rPr>
              <a:t>16 de junho de 2009</a:t>
            </a:r>
          </a:p>
        </p:txBody>
      </p:sp>
      <p:sp>
        <p:nvSpPr>
          <p:cNvPr id="7" name="Retângulo 6"/>
          <p:cNvSpPr/>
          <p:nvPr/>
        </p:nvSpPr>
        <p:spPr>
          <a:xfrm>
            <a:off x="2571736" y="3286124"/>
            <a:ext cx="3108543" cy="355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eaLnBrk="1" hangingPunct="1">
              <a:lnSpc>
                <a:spcPct val="95000"/>
              </a:lnSpc>
              <a:spcBef>
                <a:spcPts val="450"/>
              </a:spcBef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 Unicode MS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5515</TotalTime>
  <Words>1392</Words>
  <Application>Microsoft Office PowerPoint</Application>
  <PresentationFormat>Apresentação na tela (4:3)</PresentationFormat>
  <Paragraphs>353</Paragraphs>
  <Slides>25</Slides>
  <Notes>23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12</vt:i4>
      </vt:variant>
      <vt:variant>
        <vt:lpstr>Títulos de slides</vt:lpstr>
      </vt:variant>
      <vt:variant>
        <vt:i4>25</vt:i4>
      </vt:variant>
    </vt:vector>
  </HeadingPairs>
  <TitlesOfParts>
    <vt:vector size="43" baseType="lpstr">
      <vt:lpstr>Arial Unicode MS</vt:lpstr>
      <vt:lpstr>Arial</vt:lpstr>
      <vt:lpstr>Calibri</vt:lpstr>
      <vt:lpstr>Times New Roman</vt:lpstr>
      <vt:lpstr>TimesNewRomanPS-BoldMT</vt:lpstr>
      <vt:lpstr>TimesNewRomanPSMT</vt:lpstr>
      <vt:lpstr>Tema do Office</vt:lpstr>
      <vt:lpstr>1_Tema do Office</vt:lpstr>
      <vt:lpstr>2_Tema do Office</vt:lpstr>
      <vt:lpstr>3_Tema do Office</vt:lpstr>
      <vt:lpstr>4_Tema do Office</vt:lpstr>
      <vt:lpstr>5_Tema do Office</vt:lpstr>
      <vt:lpstr>6_Tema do Office</vt:lpstr>
      <vt:lpstr>7_Tema do Office</vt:lpstr>
      <vt:lpstr>8_Tema do Office</vt:lpstr>
      <vt:lpstr>9_Tema do Office</vt:lpstr>
      <vt:lpstr>10_Tema do Office</vt:lpstr>
      <vt:lpstr>11_Tema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Doug</cp:lastModifiedBy>
  <cp:revision>816</cp:revision>
  <cp:lastPrinted>1601-01-01T00:00:00Z</cp:lastPrinted>
  <dcterms:created xsi:type="dcterms:W3CDTF">1601-01-01T00:00:00Z</dcterms:created>
  <dcterms:modified xsi:type="dcterms:W3CDTF">2014-08-27T20:22:28Z</dcterms:modified>
  <cp:contentStatus/>
</cp:coreProperties>
</file>